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7"/>
  </p:notesMasterIdLst>
  <p:handoutMasterIdLst>
    <p:handoutMasterId r:id="rId38"/>
  </p:handoutMasterIdLst>
  <p:sldIdLst>
    <p:sldId id="3664" r:id="rId2"/>
    <p:sldId id="3777" r:id="rId3"/>
    <p:sldId id="3861" r:id="rId4"/>
    <p:sldId id="3909" r:id="rId5"/>
    <p:sldId id="2775" r:id="rId6"/>
    <p:sldId id="2815" r:id="rId7"/>
    <p:sldId id="2914" r:id="rId8"/>
    <p:sldId id="3838" r:id="rId9"/>
    <p:sldId id="3862" r:id="rId10"/>
    <p:sldId id="3840" r:id="rId11"/>
    <p:sldId id="3841" r:id="rId12"/>
    <p:sldId id="3843" r:id="rId13"/>
    <p:sldId id="3845" r:id="rId14"/>
    <p:sldId id="3847" r:id="rId15"/>
    <p:sldId id="3833" r:id="rId16"/>
    <p:sldId id="3849" r:id="rId17"/>
    <p:sldId id="3873" r:id="rId18"/>
    <p:sldId id="3893" r:id="rId19"/>
    <p:sldId id="3894" r:id="rId20"/>
    <p:sldId id="3878" r:id="rId21"/>
    <p:sldId id="3895" r:id="rId22"/>
    <p:sldId id="3896" r:id="rId23"/>
    <p:sldId id="3897" r:id="rId24"/>
    <p:sldId id="3898" r:id="rId25"/>
    <p:sldId id="3899" r:id="rId26"/>
    <p:sldId id="3900" r:id="rId27"/>
    <p:sldId id="3901" r:id="rId28"/>
    <p:sldId id="3902" r:id="rId29"/>
    <p:sldId id="3903" r:id="rId30"/>
    <p:sldId id="3904" r:id="rId31"/>
    <p:sldId id="3905" r:id="rId32"/>
    <p:sldId id="3790" r:id="rId33"/>
    <p:sldId id="3907" r:id="rId34"/>
    <p:sldId id="3908" r:id="rId35"/>
    <p:sldId id="3773" r:id="rId36"/>
  </p:sldIdLst>
  <p:sldSz cx="12858750" cy="7232650"/>
  <p:notesSz cx="9947275" cy="6815138"/>
  <p:custDataLst>
    <p:tags r:id="rId3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521415D9-36F7-43E2-AB2F-B90AF26B5E84}">
      <p14:sectionLst xmlns:p14="http://schemas.microsoft.com/office/powerpoint/2010/main" xmlns="">
        <p14:section name="默认节" id="{FD74B4D1-2162-4162-AB97-B05FF2F70856}">
          <p14:sldIdLst>
            <p14:sldId id="3664"/>
            <p14:sldId id="3777"/>
            <p14:sldId id="3861"/>
            <p14:sldId id="3909"/>
            <p14:sldId id="2775"/>
          </p14:sldIdLst>
        </p14:section>
        <p14:section name="无标题节" id="{8B5274C7-B799-4447-AD51-9EBCB9385F78}">
          <p14:sldIdLst>
            <p14:sldId id="2815"/>
            <p14:sldId id="2914"/>
            <p14:sldId id="3838"/>
            <p14:sldId id="3862"/>
            <p14:sldId id="3840"/>
            <p14:sldId id="3841"/>
            <p14:sldId id="3843"/>
            <p14:sldId id="3845"/>
            <p14:sldId id="3847"/>
            <p14:sldId id="3833"/>
            <p14:sldId id="3849"/>
            <p14:sldId id="3873"/>
            <p14:sldId id="3893"/>
            <p14:sldId id="3894"/>
            <p14:sldId id="3878"/>
            <p14:sldId id="3895"/>
            <p14:sldId id="3896"/>
            <p14:sldId id="3897"/>
            <p14:sldId id="3898"/>
            <p14:sldId id="3899"/>
            <p14:sldId id="3900"/>
            <p14:sldId id="3901"/>
            <p14:sldId id="3902"/>
            <p14:sldId id="3903"/>
            <p14:sldId id="3904"/>
            <p14:sldId id="3905"/>
            <p14:sldId id="3790"/>
            <p14:sldId id="3907"/>
            <p14:sldId id="3908"/>
            <p14:sldId id="3773"/>
            <p14:sldId id="3229"/>
          </p14:sldIdLst>
        </p14:section>
      </p14:sectionLst>
    </p:ext>
    <p:ext uri="{EFAFB233-063F-42B5-8137-9DF3F51BA10A}">
      <p15:sldGuideLst xmlns:p15="http://schemas.microsoft.com/office/powerpoint/2012/main" xmlns="">
        <p15:guide id="1" orient="horz" pos="236" userDrawn="1">
          <p15:clr>
            <a:srgbClr val="A4A3A4"/>
          </p15:clr>
        </p15:guide>
        <p15:guide id="2" orient="horz" pos="4319" userDrawn="1">
          <p15:clr>
            <a:srgbClr val="A4A3A4"/>
          </p15:clr>
        </p15:guide>
        <p15:guide id="3" pos="3916" userDrawn="1">
          <p15:clr>
            <a:srgbClr val="A4A3A4"/>
          </p15:clr>
        </p15:guide>
        <p15:guide id="4" pos="559" userDrawn="1">
          <p15:clr>
            <a:srgbClr val="A4A3A4"/>
          </p15:clr>
        </p15:guide>
        <p15:guide id="5" pos="7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9966FF"/>
    <a:srgbClr val="F1BE08"/>
    <a:srgbClr val="2A2B2D"/>
    <a:srgbClr val="F0AF00"/>
    <a:srgbClr val="F2B100"/>
    <a:srgbClr val="329F11"/>
    <a:srgbClr val="E41908"/>
    <a:srgbClr val="D80000"/>
    <a:srgbClr val="18305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706" autoAdjust="0"/>
    <p:restoredTop sz="92996" autoAdjust="0"/>
  </p:normalViewPr>
  <p:slideViewPr>
    <p:cSldViewPr showGuides="1">
      <p:cViewPr varScale="1">
        <p:scale>
          <a:sx n="78" d="100"/>
          <a:sy n="78" d="100"/>
        </p:scale>
        <p:origin x="-240" y="-96"/>
      </p:cViewPr>
      <p:guideLst>
        <p:guide orient="horz" pos="236"/>
        <p:guide orient="horz" pos="4319"/>
        <p:guide pos="3916"/>
        <p:guide pos="559"/>
        <p:guide pos="770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10486" cy="34075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634487" y="0"/>
            <a:ext cx="4310486" cy="340757"/>
          </a:xfrm>
          <a:prstGeom prst="rect">
            <a:avLst/>
          </a:prstGeom>
        </p:spPr>
        <p:txBody>
          <a:bodyPr vert="horz" lIns="91440" tIns="45720" rIns="91440" bIns="45720" rtlCol="0"/>
          <a:lstStyle>
            <a:lvl1pPr algn="r">
              <a:defRPr sz="1200"/>
            </a:lvl1pPr>
          </a:lstStyle>
          <a:p>
            <a:fld id="{4B3AA628-A9F5-42EF-99EA-0A53A3722F7A}" type="datetimeFigureOut">
              <a:rPr lang="zh-CN" altLang="en-US" smtClean="0"/>
              <a:pPr/>
              <a:t>2023-08-31</a:t>
            </a:fld>
            <a:endParaRPr lang="zh-CN" altLang="en-US"/>
          </a:p>
        </p:txBody>
      </p:sp>
      <p:sp>
        <p:nvSpPr>
          <p:cNvPr id="4" name="页脚占位符 3"/>
          <p:cNvSpPr>
            <a:spLocks noGrp="1"/>
          </p:cNvSpPr>
          <p:nvPr>
            <p:ph type="ftr" sz="quarter" idx="2"/>
          </p:nvPr>
        </p:nvSpPr>
        <p:spPr>
          <a:xfrm>
            <a:off x="0" y="6473198"/>
            <a:ext cx="4310486" cy="34075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34487" y="6473198"/>
            <a:ext cx="4310486" cy="340757"/>
          </a:xfrm>
          <a:prstGeom prst="rect">
            <a:avLst/>
          </a:prstGeom>
        </p:spPr>
        <p:txBody>
          <a:bodyPr vert="horz" lIns="91440" tIns="45720" rIns="91440" bIns="45720" rtlCol="0" anchor="b"/>
          <a:lstStyle>
            <a:lvl1pPr algn="r">
              <a:defRPr sz="1200"/>
            </a:lvl1pPr>
          </a:lstStyle>
          <a:p>
            <a:fld id="{45225CD4-683E-4BD1-9984-66E1BFCF58F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10486" cy="340757"/>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5634487" y="0"/>
            <a:ext cx="4310486" cy="340757"/>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2023-08-31</a:t>
            </a:fld>
            <a:endParaRPr lang="zh-CN" altLang="en-US"/>
          </a:p>
        </p:txBody>
      </p:sp>
      <p:sp>
        <p:nvSpPr>
          <p:cNvPr id="4" name="幻灯片图像占位符 3"/>
          <p:cNvSpPr>
            <a:spLocks noGrp="1" noRot="1" noChangeAspect="1"/>
          </p:cNvSpPr>
          <p:nvPr>
            <p:ph type="sldImg" idx="2"/>
          </p:nvPr>
        </p:nvSpPr>
        <p:spPr>
          <a:xfrm>
            <a:off x="2701925" y="511175"/>
            <a:ext cx="4545013" cy="255587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94728" y="3237191"/>
            <a:ext cx="7957820" cy="3066812"/>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6473198"/>
            <a:ext cx="4310486" cy="34075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5634487" y="6473198"/>
            <a:ext cx="4310486" cy="340757"/>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0C2ADB6-775D-E24F-A108-C6BCB9618069}" type="slidenum">
              <a:rPr kumimoji="1" lang="zh-CN" altLang="en-US" smtClean="0"/>
              <a:pPr/>
              <a:t>21</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0C2ADB6-775D-E24F-A108-C6BCB9618069}" type="slidenum">
              <a:rPr kumimoji="1" lang="zh-CN" altLang="en-US" smtClean="0"/>
              <a:pPr/>
              <a:t>24</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0C2ADB6-775D-E24F-A108-C6BCB9618069}" type="slidenum">
              <a:rPr kumimoji="1" lang="zh-CN" altLang="en-US" smtClean="0"/>
              <a:pPr/>
              <a:t>30</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31</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3E597-3A76-4482-8786-30C4FFEF8B95}" type="slidenum">
              <a:rPr lang="zh-CN" altLang="en-US" smtClean="0"/>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15</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93E93-166D-47F5-9EF1-ACEABE24AEEA}" type="datetimeFigureOut">
              <a:rPr lang="zh-CN" altLang="en-US" smtClean="0"/>
              <a:pPr/>
              <a:t>2023-08-31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矩形 1"/>
          <p:cNvSpPr/>
          <p:nvPr userDrawn="1"/>
        </p:nvSpPr>
        <p:spPr>
          <a:xfrm flipV="1">
            <a:off x="0" y="7088633"/>
            <a:ext cx="12858750" cy="288032"/>
          </a:xfrm>
          <a:prstGeom prst="rect">
            <a:avLst/>
          </a:prstGeom>
          <a:solidFill>
            <a:srgbClr val="2A2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flipV="1">
            <a:off x="0" y="7048618"/>
            <a:ext cx="12858750" cy="800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
        <p:nvSpPr>
          <p:cNvPr id="8" name="菱形 7"/>
          <p:cNvSpPr/>
          <p:nvPr userDrawn="1"/>
        </p:nvSpPr>
        <p:spPr>
          <a:xfrm>
            <a:off x="12114016" y="6697841"/>
            <a:ext cx="399155" cy="399133"/>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zh-CN" altLang="en-US" sz="1500"/>
          </a:p>
        </p:txBody>
      </p:sp>
      <p:sp>
        <p:nvSpPr>
          <p:cNvPr id="9" name="TextBox 15"/>
          <p:cNvSpPr txBox="1"/>
          <p:nvPr userDrawn="1"/>
        </p:nvSpPr>
        <p:spPr>
          <a:xfrm>
            <a:off x="12069084" y="6751342"/>
            <a:ext cx="489020" cy="297428"/>
          </a:xfrm>
          <a:prstGeom prst="rect">
            <a:avLst/>
          </a:prstGeom>
          <a:noFill/>
        </p:spPr>
        <p:txBody>
          <a:bodyPr wrap="square" lIns="96433" tIns="48216" rIns="96433" bIns="48216" rtlCol="0">
            <a:spAutoFit/>
          </a:bodyPr>
          <a:lstStyle/>
          <a:p>
            <a:r>
              <a:rPr lang="en-US" altLang="zh-CN" sz="1300">
                <a:solidFill>
                  <a:schemeClr val="bg1"/>
                </a:solidFill>
                <a:latin typeface="Calibri" panose="020F0502020204030204"/>
                <a:ea typeface="宋体" panose="02010600030101010101" pitchFamily="2" charset="-122"/>
              </a:rPr>
              <a:t>  </a:t>
            </a:r>
            <a:fld id="{2EEF1883-7A0E-4F66-9932-E581691AD397}" type="slidenum">
              <a:rPr lang="zh-CN" altLang="en-US" sz="1300" smtClean="0">
                <a:solidFill>
                  <a:schemeClr val="bg1"/>
                </a:solidFill>
                <a:latin typeface="Calibri" panose="020F0502020204030204"/>
                <a:ea typeface="宋体" panose="02010600030101010101" pitchFamily="2" charset="-122"/>
              </a:rPr>
              <a:pPr/>
              <a:t>‹#›</a:t>
            </a:fld>
            <a:endParaRPr lang="zh-CN" altLang="en-US" sz="130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userDrawn="1"/>
        </p:nvGrpSpPr>
        <p:grpSpPr>
          <a:xfrm>
            <a:off x="455054" y="353028"/>
            <a:ext cx="12234927" cy="695664"/>
            <a:chOff x="439078" y="326679"/>
            <a:chExt cx="14958526" cy="850572"/>
          </a:xfrm>
        </p:grpSpPr>
        <p:grpSp>
          <p:nvGrpSpPr>
            <p:cNvPr id="11" name="组合 10"/>
            <p:cNvGrpSpPr/>
            <p:nvPr/>
          </p:nvGrpSpPr>
          <p:grpSpPr>
            <a:xfrm>
              <a:off x="439078" y="326679"/>
              <a:ext cx="4186262" cy="850572"/>
              <a:chOff x="1528738" y="479079"/>
              <a:chExt cx="4186262" cy="850572"/>
            </a:xfrm>
          </p:grpSpPr>
          <p:sp>
            <p:nvSpPr>
              <p:cNvPr id="13" name="图文框 12"/>
              <p:cNvSpPr/>
              <p:nvPr/>
            </p:nvSpPr>
            <p:spPr>
              <a:xfrm rot="2682553">
                <a:off x="1528738" y="479079"/>
                <a:ext cx="850572" cy="850572"/>
              </a:xfrm>
              <a:prstGeom prst="frame">
                <a:avLst>
                  <a:gd name="adj1" fmla="val 63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tx1"/>
                  </a:solidFill>
                </a:endParaRPr>
              </a:p>
            </p:txBody>
          </p:sp>
          <p:sp>
            <p:nvSpPr>
              <p:cNvPr id="14" name="矩形 13"/>
              <p:cNvSpPr/>
              <p:nvPr/>
            </p:nvSpPr>
            <p:spPr>
              <a:xfrm>
                <a:off x="1954024" y="594360"/>
                <a:ext cx="3760976"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cxnSp>
          <p:nvCxnSpPr>
            <p:cNvPr id="12" name="直接连接符 11"/>
            <p:cNvCxnSpPr/>
            <p:nvPr/>
          </p:nvCxnSpPr>
          <p:spPr>
            <a:xfrm>
              <a:off x="1181100" y="1089660"/>
              <a:ext cx="1421650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00"/>
            </a:lvl1pPr>
          </a:lstStyle>
          <a:p>
            <a:r>
              <a:rPr lang="zh-CN" altLang="en-US"/>
              <a:t>单击此处编辑母版标题样式</a:t>
            </a:r>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00"/>
            </a:lvl1pPr>
            <a:lvl2pPr marL="481965" indent="0" algn="ctr">
              <a:buNone/>
              <a:defRPr sz="2100"/>
            </a:lvl2pPr>
            <a:lvl3pPr marL="964565" indent="0" algn="ctr">
              <a:buNone/>
              <a:defRPr sz="1900"/>
            </a:lvl3pPr>
            <a:lvl4pPr marL="1446530" indent="0" algn="ctr">
              <a:buNone/>
              <a:defRPr sz="1700"/>
            </a:lvl4pPr>
            <a:lvl5pPr marL="1928495" indent="0" algn="ctr">
              <a:buNone/>
              <a:defRPr sz="1700"/>
            </a:lvl5pPr>
            <a:lvl6pPr marL="2411095" indent="0" algn="ctr">
              <a:buNone/>
              <a:defRPr sz="1700"/>
            </a:lvl6pPr>
            <a:lvl7pPr marL="2893060" indent="0" algn="ctr">
              <a:buNone/>
              <a:defRPr sz="1700"/>
            </a:lvl7pPr>
            <a:lvl8pPr marL="3375025" indent="0" algn="ctr">
              <a:buNone/>
              <a:defRPr sz="1700"/>
            </a:lvl8pPr>
            <a:lvl9pPr marL="3856990" indent="0" algn="ctr">
              <a:buNone/>
              <a:defRPr sz="17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A4AC384-468C-461F-96C7-840E9312EB8D}" type="datetimeFigureOut">
              <a:rPr lang="zh-CN" altLang="en-US" smtClean="0"/>
              <a:pPr/>
              <a:t>2023-08-31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E649D6-1B10-452A-8113-1BAF1BD04C6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4AC384-468C-461F-96C7-840E9312EB8D}" type="datetimeFigureOut">
              <a:rPr lang="zh-CN" altLang="en-US" smtClean="0"/>
              <a:pPr/>
              <a:t>2023-08-31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E649D6-1B10-452A-8113-1BAF1BD04C6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2023-08-31</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Excel____1.xls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Excel____2.xlsx"/><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840480" cy="7232650"/>
          </a:xfrm>
          <a:prstGeom prst="rect">
            <a:avLst/>
          </a:prstGeom>
          <a:solidFill>
            <a:srgbClr val="2A2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839845" y="-1"/>
            <a:ext cx="9018905" cy="7360741"/>
          </a:xfrm>
          <a:prstGeom prst="rect">
            <a:avLst/>
          </a:prstGeom>
          <a:solidFill>
            <a:srgbClr val="F1B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13"/>
          <p:cNvSpPr txBox="1">
            <a:spLocks noChangeArrowheads="1"/>
          </p:cNvSpPr>
          <p:nvPr/>
        </p:nvSpPr>
        <p:spPr bwMode="auto">
          <a:xfrm>
            <a:off x="4053111" y="2772410"/>
            <a:ext cx="8809449"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buNone/>
            </a:pPr>
            <a:r>
              <a:rPr lang="zh-CN" altLang="en-US" sz="54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日常报销财务管理制度宣讲</a:t>
            </a:r>
            <a:endParaRPr lang="en-US" altLang="zh-CN"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66"/>
          <p:cNvSpPr txBox="1">
            <a:spLocks noChangeArrowheads="1"/>
          </p:cNvSpPr>
          <p:nvPr/>
        </p:nvSpPr>
        <p:spPr bwMode="auto">
          <a:xfrm>
            <a:off x="8589615" y="5680243"/>
            <a:ext cx="294894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3200" b="1" dirty="0">
                <a:solidFill>
                  <a:schemeClr val="bg1"/>
                </a:solidFill>
                <a:latin typeface="微软雅黑" panose="020B0503020204020204" pitchFamily="34" charset="-122"/>
                <a:ea typeface="微软雅黑" panose="020B0503020204020204" pitchFamily="34" charset="-122"/>
              </a:rPr>
              <a:t>2023</a:t>
            </a:r>
            <a:r>
              <a:rPr lang="zh-CN" altLang="en-US" sz="3200" b="1" dirty="0">
                <a:solidFill>
                  <a:schemeClr val="bg1"/>
                </a:solidFill>
                <a:latin typeface="微软雅黑" panose="020B0503020204020204" pitchFamily="34" charset="-122"/>
                <a:ea typeface="微软雅黑" panose="020B0503020204020204" pitchFamily="34" charset="-122"/>
              </a:rPr>
              <a:t>年</a:t>
            </a:r>
            <a:r>
              <a:rPr lang="en-US" altLang="zh-CN" sz="3200" b="1" dirty="0" smtClean="0">
                <a:solidFill>
                  <a:schemeClr val="bg1"/>
                </a:solidFill>
                <a:latin typeface="微软雅黑" panose="020B0503020204020204" pitchFamily="34" charset="-122"/>
                <a:ea typeface="微软雅黑" panose="020B0503020204020204" pitchFamily="34" charset="-122"/>
              </a:rPr>
              <a:t>08</a:t>
            </a:r>
            <a:r>
              <a:rPr lang="zh-CN" altLang="en-US" sz="3200" b="1" dirty="0" smtClean="0">
                <a:solidFill>
                  <a:schemeClr val="bg1"/>
                </a:solidFill>
                <a:latin typeface="微软雅黑" panose="020B0503020204020204" pitchFamily="34" charset="-122"/>
                <a:ea typeface="微软雅黑" panose="020B0503020204020204" pitchFamily="34" charset="-122"/>
              </a:rPr>
              <a:t>月</a:t>
            </a:r>
            <a:endParaRPr lang="en-US" altLang="zh-CN" sz="3200" b="1" dirty="0" smtClean="0">
              <a:solidFill>
                <a:schemeClr val="bg1"/>
              </a:solidFill>
              <a:latin typeface="微软雅黑" panose="020B0503020204020204" pitchFamily="34" charset="-122"/>
              <a:ea typeface="微软雅黑" panose="020B0503020204020204" pitchFamily="34" charset="-122"/>
            </a:endParaRPr>
          </a:p>
          <a:p>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Effect transition="in" filter="fade">
                                      <p:cBhvr>
                                        <p:cTn id="18" dur="1000"/>
                                        <p:tgtEl>
                                          <p:spTgt spid="4"/>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4759" y="445841"/>
            <a:ext cx="4155770" cy="559039"/>
          </a:xfrm>
          <a:prstGeom prst="rect">
            <a:avLst/>
          </a:prstGeom>
        </p:spPr>
        <p:txBody>
          <a:bodyPr wrap="none" lIns="96433" tIns="48216" rIns="96433" bIns="48216">
            <a:spAutoFit/>
          </a:bodyPr>
          <a:lstStyle/>
          <a:p>
            <a:r>
              <a:rPr lang="zh-CN" altLang="en-US" sz="3000" b="1" dirty="0">
                <a:solidFill>
                  <a:srgbClr val="2A2B2D"/>
                </a:solidFill>
                <a:latin typeface="微软雅黑" panose="020B0503020204020204" pitchFamily="34" charset="-122"/>
                <a:ea typeface="微软雅黑" panose="020B0503020204020204" pitchFamily="34" charset="-122"/>
              </a:rPr>
              <a:t>一、人员</a:t>
            </a:r>
            <a:r>
              <a:rPr lang="zh-CN" altLang="en-US" sz="3000" b="1" dirty="0" smtClean="0">
                <a:solidFill>
                  <a:srgbClr val="2A2B2D"/>
                </a:solidFill>
                <a:latin typeface="微软雅黑" panose="020B0503020204020204" pitchFamily="34" charset="-122"/>
                <a:ea typeface="微软雅黑" panose="020B0503020204020204" pitchFamily="34" charset="-122"/>
              </a:rPr>
              <a:t>经费发放标准 </a:t>
            </a:r>
            <a:endParaRPr lang="zh-CN" altLang="en-US" sz="3000" b="1" dirty="0">
              <a:solidFill>
                <a:srgbClr val="2A2B2D"/>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013396" y="1240061"/>
            <a:ext cx="7520137" cy="494983"/>
            <a:chOff x="1182523" y="1282036"/>
            <a:chExt cx="7130204" cy="469343"/>
          </a:xfrm>
        </p:grpSpPr>
        <p:grpSp>
          <p:nvGrpSpPr>
            <p:cNvPr id="22" name="组合 21"/>
            <p:cNvGrpSpPr/>
            <p:nvPr/>
          </p:nvGrpSpPr>
          <p:grpSpPr>
            <a:xfrm flipH="1">
              <a:off x="1182523" y="1282037"/>
              <a:ext cx="7130204" cy="469342"/>
              <a:chOff x="-1301682" y="1688275"/>
              <a:chExt cx="11256115" cy="740930"/>
            </a:xfrm>
          </p:grpSpPr>
          <p:sp>
            <p:nvSpPr>
              <p:cNvPr id="24" name="任意多边形: 形状 23"/>
              <p:cNvSpPr/>
              <p:nvPr/>
            </p:nvSpPr>
            <p:spPr>
              <a:xfrm rot="5400000">
                <a:off x="122010" y="264583"/>
                <a:ext cx="740925" cy="3588309"/>
              </a:xfrm>
              <a:custGeom>
                <a:avLst/>
                <a:gdLst>
                  <a:gd name="connsiteX0" fmla="*/ 0 w 740926"/>
                  <a:gd name="connsiteY0" fmla="*/ 6553433 h 6553433"/>
                  <a:gd name="connsiteX1" fmla="*/ 0 w 740926"/>
                  <a:gd name="connsiteY1" fmla="*/ 0 h 6553433"/>
                  <a:gd name="connsiteX2" fmla="*/ 740926 w 740926"/>
                  <a:gd name="connsiteY2" fmla="*/ 0 h 6553433"/>
                  <a:gd name="connsiteX3" fmla="*/ 740926 w 740926"/>
                  <a:gd name="connsiteY3" fmla="*/ 6553433 h 6553433"/>
                  <a:gd name="connsiteX4" fmla="*/ 370463 w 740926"/>
                  <a:gd name="connsiteY4" fmla="*/ 6152843 h 6553433"/>
                  <a:gd name="connsiteX5" fmla="*/ 0 w 740926"/>
                  <a:gd name="connsiteY5" fmla="*/ 6553433 h 655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6" h="6553433">
                    <a:moveTo>
                      <a:pt x="0" y="6553433"/>
                    </a:moveTo>
                    <a:lnTo>
                      <a:pt x="0" y="0"/>
                    </a:lnTo>
                    <a:lnTo>
                      <a:pt x="740926" y="0"/>
                    </a:lnTo>
                    <a:lnTo>
                      <a:pt x="740926" y="6553433"/>
                    </a:lnTo>
                    <a:lnTo>
                      <a:pt x="370463" y="6152843"/>
                    </a:lnTo>
                    <a:lnTo>
                      <a:pt x="0" y="65534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5" name="矩形 24"/>
              <p:cNvSpPr/>
              <p:nvPr/>
            </p:nvSpPr>
            <p:spPr>
              <a:xfrm rot="16200000" flipH="1">
                <a:off x="5273669" y="-2251559"/>
                <a:ext cx="740926" cy="86206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3" name="矩形 22"/>
            <p:cNvSpPr/>
            <p:nvPr/>
          </p:nvSpPr>
          <p:spPr>
            <a:xfrm flipH="1">
              <a:off x="1513942" y="1282036"/>
              <a:ext cx="6279240" cy="461665"/>
            </a:xfrm>
            <a:prstGeom prst="rect">
              <a:avLst/>
            </a:prstGeom>
          </p:spPr>
          <p:txBody>
            <a:bodyPr wrap="square">
              <a:spAutoFit/>
            </a:bodyPr>
            <a:lstStyle/>
            <a:p>
              <a:r>
                <a:rPr lang="en-US" altLang="zh-CN" sz="2500" b="1" dirty="0">
                  <a:solidFill>
                    <a:schemeClr val="bg1"/>
                  </a:solidFill>
                  <a:latin typeface="微软雅黑" panose="020B0503020204020204" pitchFamily="34" charset="-122"/>
                  <a:ea typeface="微软雅黑" panose="020B0503020204020204" pitchFamily="34" charset="-122"/>
                </a:rPr>
                <a:t>1.</a:t>
              </a:r>
              <a:r>
                <a:rPr lang="zh-CN" altLang="en-US" sz="2500" b="1" dirty="0">
                  <a:solidFill>
                    <a:schemeClr val="bg1"/>
                  </a:solidFill>
                  <a:latin typeface="微软雅黑" panose="020B0503020204020204" pitchFamily="34" charset="-122"/>
                  <a:ea typeface="微软雅黑" panose="020B0503020204020204" pitchFamily="34" charset="-122"/>
                </a:rPr>
                <a:t>科研项目专家咨询费标准为：</a:t>
              </a:r>
            </a:p>
          </p:txBody>
        </p:sp>
      </p:grpSp>
      <p:graphicFrame>
        <p:nvGraphicFramePr>
          <p:cNvPr id="5" name="对象 4"/>
          <p:cNvGraphicFramePr>
            <a:graphicFrameLocks noChangeAspect="1"/>
          </p:cNvGraphicFramePr>
          <p:nvPr/>
        </p:nvGraphicFramePr>
        <p:xfrm>
          <a:off x="740743" y="1960141"/>
          <a:ext cx="9906707" cy="2592288"/>
        </p:xfrm>
        <a:graphic>
          <a:graphicData uri="http://schemas.openxmlformats.org/presentationml/2006/ole">
            <p:oleObj spid="_x0000_s1025" name="工作表" r:id="rId3" imgW="9220100" imgH="2104942" progId="Excel.Sheet.12">
              <p:embed/>
            </p:oleObj>
          </a:graphicData>
        </a:graphic>
      </p:graphicFrame>
      <p:pic>
        <p:nvPicPr>
          <p:cNvPr id="1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51280" y="-184511"/>
            <a:ext cx="2592288" cy="2849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矩形 5"/>
          <p:cNvSpPr/>
          <p:nvPr/>
        </p:nvSpPr>
        <p:spPr>
          <a:xfrm>
            <a:off x="236687" y="5056485"/>
            <a:ext cx="11521280" cy="1015663"/>
          </a:xfrm>
          <a:prstGeom prst="rect">
            <a:avLst/>
          </a:prstGeom>
        </p:spPr>
        <p:txBody>
          <a:bodyPr wrap="square">
            <a:spAutoFit/>
          </a:bodyPr>
          <a:lstStyle/>
          <a:p>
            <a:r>
              <a:rPr lang="zh-CN" altLang="en-US" sz="2000" dirty="0"/>
              <a:t>注：会议形式中院士、全国知名专家</a:t>
            </a:r>
            <a:r>
              <a:rPr lang="en-US" altLang="zh-CN" sz="2000" dirty="0"/>
              <a:t>,</a:t>
            </a:r>
            <a:r>
              <a:rPr lang="zh-CN" altLang="en-US" sz="2000" dirty="0"/>
              <a:t>可按照高级专业技术职称人员的专家咨询费标准上浮</a:t>
            </a:r>
            <a:r>
              <a:rPr lang="en-US" altLang="zh-CN" sz="2000" dirty="0"/>
              <a:t>50</a:t>
            </a:r>
            <a:r>
              <a:rPr lang="zh-CN" altLang="en-US" sz="2000" dirty="0"/>
              <a:t>％。全国知名专家咨询费标准上浮的条件为</a:t>
            </a:r>
            <a:r>
              <a:rPr lang="en-US" altLang="zh-CN" sz="2000" dirty="0"/>
              <a:t>:</a:t>
            </a:r>
            <a:r>
              <a:rPr lang="zh-CN" altLang="en-US" sz="2000" dirty="0"/>
              <a:t>由两院院士主持</a:t>
            </a:r>
            <a:r>
              <a:rPr lang="en-US" altLang="zh-CN" sz="2000" dirty="0"/>
              <a:t>,</a:t>
            </a:r>
            <a:r>
              <a:rPr lang="zh-CN" altLang="en-US" sz="2000" dirty="0"/>
              <a:t>邀请省内外全国知名专家人数占出席会议专家人数三分之二以上的咨询活动</a:t>
            </a:r>
            <a:r>
              <a:rPr lang="en-US" altLang="zh-CN" sz="2000" dirty="0"/>
              <a:t>,</a:t>
            </a:r>
            <a:r>
              <a:rPr lang="zh-CN" altLang="en-US" sz="2000" dirty="0"/>
              <a:t>全部专家可按高层次专家咨询费标准发放。</a:t>
            </a: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9963" y="436281"/>
            <a:ext cx="4155770" cy="559039"/>
          </a:xfrm>
          <a:prstGeom prst="rect">
            <a:avLst/>
          </a:prstGeom>
        </p:spPr>
        <p:txBody>
          <a:bodyPr wrap="none" lIns="96433" tIns="48216" rIns="96433" bIns="48216">
            <a:spAutoFit/>
          </a:bodyPr>
          <a:lstStyle/>
          <a:p>
            <a:r>
              <a:rPr lang="zh-CN" altLang="en-US" sz="3000" b="1" dirty="0">
                <a:solidFill>
                  <a:schemeClr val="accent1"/>
                </a:solidFill>
                <a:latin typeface="微软雅黑" panose="020B0503020204020204" pitchFamily="34" charset="-122"/>
                <a:ea typeface="微软雅黑" panose="020B0503020204020204" pitchFamily="34" charset="-122"/>
              </a:rPr>
              <a:t>一、人员经费发放标准 </a:t>
            </a:r>
          </a:p>
        </p:txBody>
      </p:sp>
      <p:sp>
        <p:nvSpPr>
          <p:cNvPr id="4" name="矩形 3"/>
          <p:cNvSpPr/>
          <p:nvPr/>
        </p:nvSpPr>
        <p:spPr>
          <a:xfrm>
            <a:off x="649963" y="1456085"/>
            <a:ext cx="5553589" cy="1313091"/>
          </a:xfrm>
          <a:prstGeom prst="rect">
            <a:avLst/>
          </a:prstGeom>
        </p:spPr>
        <p:txBody>
          <a:bodyPr wrap="none" lIns="96433" tIns="48216" rIns="96433" bIns="48216">
            <a:spAutoFit/>
          </a:bodyPr>
          <a:lstStyle/>
          <a:p>
            <a:r>
              <a:rPr lang="en-US" altLang="zh-CN" sz="2800" b="1" dirty="0" smtClean="0">
                <a:latin typeface="微软雅黑" panose="020B0503020204020204" pitchFamily="34" charset="-122"/>
                <a:ea typeface="微软雅黑" panose="020B0503020204020204" pitchFamily="34" charset="-122"/>
              </a:rPr>
              <a:t>2.</a:t>
            </a:r>
            <a:r>
              <a:rPr lang="zh-CN" altLang="en-US" sz="2800" b="1" dirty="0">
                <a:latin typeface="Arial" panose="020B0604020202020204" pitchFamily="34" charset="0"/>
                <a:cs typeface="Arial" panose="020B0604020202020204" pitchFamily="34" charset="0"/>
                <a:sym typeface="Arial" panose="020B0604020202020204" pitchFamily="34" charset="0"/>
              </a:rPr>
              <a:t>非科研项目</a:t>
            </a:r>
            <a:r>
              <a:rPr lang="zh-CN" altLang="en-US" sz="2800" dirty="0">
                <a:latin typeface="Arial" panose="020B0604020202020204" pitchFamily="34" charset="0"/>
                <a:cs typeface="Arial" panose="020B0604020202020204" pitchFamily="34" charset="0"/>
                <a:sym typeface="Arial" panose="020B0604020202020204" pitchFamily="34" charset="0"/>
              </a:rPr>
              <a:t>专家咨询费标准为：</a:t>
            </a:r>
            <a:endParaRPr lang="en-US" altLang="zh-CN" sz="2800" dirty="0">
              <a:latin typeface="Arial" panose="020B0604020202020204" pitchFamily="34" charset="0"/>
              <a:cs typeface="Arial" panose="020B0604020202020204" pitchFamily="34" charset="0"/>
              <a:sym typeface="Arial" panose="020B0604020202020204" pitchFamily="34" charset="0"/>
            </a:endParaRPr>
          </a:p>
          <a:p>
            <a:endParaRPr lang="zh-CN" altLang="en-US" sz="5100" b="1" dirty="0">
              <a:latin typeface="微软雅黑" panose="020B0503020204020204" pitchFamily="34" charset="-122"/>
              <a:ea typeface="微软雅黑" panose="020B0503020204020204" pitchFamily="34" charset="-122"/>
            </a:endParaRPr>
          </a:p>
        </p:txBody>
      </p:sp>
      <p:graphicFrame>
        <p:nvGraphicFramePr>
          <p:cNvPr id="11" name="表格 10"/>
          <p:cNvGraphicFramePr>
            <a:graphicFrameLocks noGrp="1"/>
          </p:cNvGraphicFramePr>
          <p:nvPr/>
        </p:nvGraphicFramePr>
        <p:xfrm>
          <a:off x="308695" y="2112630"/>
          <a:ext cx="5616623" cy="3273256"/>
        </p:xfrm>
        <a:graphic>
          <a:graphicData uri="http://schemas.openxmlformats.org/drawingml/2006/table">
            <a:tbl>
              <a:tblPr>
                <a:tableStyleId>{35758FB7-9AC5-4552-8A53-C91805E547FA}</a:tableStyleId>
              </a:tblPr>
              <a:tblGrid>
                <a:gridCol w="3787400"/>
                <a:gridCol w="1829223"/>
              </a:tblGrid>
              <a:tr h="555972">
                <a:tc gridSpan="2">
                  <a:txBody>
                    <a:bodyPr/>
                    <a:lstStyle/>
                    <a:p>
                      <a:pPr algn="ctr" fontAlgn="ctr"/>
                      <a:r>
                        <a:rPr lang="zh-CN" altLang="en-US" sz="1800" u="none" strike="noStrike" dirty="0">
                          <a:effectLst/>
                        </a:rPr>
                        <a:t>非科研项目专家咨询费</a:t>
                      </a:r>
                      <a:endParaRPr lang="zh-CN" altLang="en-US" sz="1800" b="1" i="0" u="none" strike="noStrike" dirty="0">
                        <a:solidFill>
                          <a:srgbClr val="000000"/>
                        </a:solidFill>
                        <a:effectLst/>
                        <a:latin typeface="宋体" panose="02010600030101010101" pitchFamily="2" charset="-122"/>
                      </a:endParaRPr>
                    </a:p>
                  </a:txBody>
                  <a:tcPr marL="9525" marR="9525" marT="9525" marB="0" anchor="ctr"/>
                </a:tc>
                <a:tc hMerge="1">
                  <a:txBody>
                    <a:bodyPr/>
                    <a:lstStyle/>
                    <a:p>
                      <a:endParaRPr lang="zh-CN"/>
                    </a:p>
                  </a:txBody>
                  <a:tcPr/>
                </a:tc>
              </a:tr>
              <a:tr h="679321">
                <a:tc>
                  <a:txBody>
                    <a:bodyPr/>
                    <a:lstStyle/>
                    <a:p>
                      <a:pPr algn="ctr" fontAlgn="ctr"/>
                      <a:r>
                        <a:rPr lang="zh-CN" altLang="en-US" sz="1800" u="none" strike="noStrike">
                          <a:effectLst/>
                        </a:rPr>
                        <a:t>职称</a:t>
                      </a:r>
                      <a:endParaRPr lang="zh-CN" altLang="en-US" sz="1800" b="1" i="0" u="none" strike="noStrike">
                        <a:solidFill>
                          <a:srgbClr val="000000"/>
                        </a:solidFill>
                        <a:effectLst/>
                        <a:latin typeface="宋体" panose="02010600030101010101" pitchFamily="2" charset="-122"/>
                      </a:endParaRPr>
                    </a:p>
                  </a:txBody>
                  <a:tcPr marL="9525" marR="9525" marT="9525" marB="0" anchor="ctr"/>
                </a:tc>
                <a:tc>
                  <a:txBody>
                    <a:bodyPr/>
                    <a:lstStyle/>
                    <a:p>
                      <a:pPr algn="ctr" fontAlgn="ctr"/>
                      <a:r>
                        <a:rPr lang="zh-CN" altLang="en-US" sz="1800" u="none" strike="noStrike" dirty="0">
                          <a:effectLst/>
                        </a:rPr>
                        <a:t>发放标准（每人每天）</a:t>
                      </a:r>
                      <a:endParaRPr lang="zh-CN" altLang="en-US" sz="1800" b="1" i="0" u="none" strike="noStrike" dirty="0">
                        <a:solidFill>
                          <a:srgbClr val="000000"/>
                        </a:solidFill>
                        <a:effectLst/>
                        <a:latin typeface="宋体" panose="02010600030101010101" pitchFamily="2" charset="-122"/>
                      </a:endParaRPr>
                    </a:p>
                  </a:txBody>
                  <a:tcPr marL="9525" marR="9525" marT="9525" marB="0" anchor="ctr"/>
                </a:tc>
              </a:tr>
              <a:tr h="679321">
                <a:tc>
                  <a:txBody>
                    <a:bodyPr/>
                    <a:lstStyle/>
                    <a:p>
                      <a:pPr algn="l" fontAlgn="ctr"/>
                      <a:r>
                        <a:rPr lang="zh-CN" altLang="en-US" sz="1800" u="none" strike="noStrike" dirty="0">
                          <a:effectLst/>
                        </a:rPr>
                        <a:t>高级专业技术职称或同等专业水平的人员</a:t>
                      </a:r>
                      <a:endParaRPr lang="zh-CN" altLang="en-US" sz="1800" b="1" i="0" u="none" strike="noStrike" dirty="0">
                        <a:solidFill>
                          <a:srgbClr val="000000"/>
                        </a:solidFill>
                        <a:effectLst/>
                        <a:latin typeface="宋体" panose="02010600030101010101" pitchFamily="2" charset="-122"/>
                      </a:endParaRPr>
                    </a:p>
                  </a:txBody>
                  <a:tcPr marL="9525" marR="9525" marT="9525" marB="0" anchor="ctr"/>
                </a:tc>
                <a:tc>
                  <a:txBody>
                    <a:bodyPr/>
                    <a:lstStyle/>
                    <a:p>
                      <a:pPr algn="r" fontAlgn="ctr"/>
                      <a:r>
                        <a:rPr lang="en-US" altLang="zh-CN" sz="1800" u="none" strike="noStrike" dirty="0">
                          <a:effectLst/>
                        </a:rPr>
                        <a:t>800</a:t>
                      </a:r>
                      <a:endParaRPr lang="en-US" altLang="zh-CN" sz="1800" b="0" i="0" u="none" strike="noStrike" dirty="0">
                        <a:solidFill>
                          <a:srgbClr val="000000"/>
                        </a:solidFill>
                        <a:effectLst/>
                        <a:latin typeface="宋体" panose="02010600030101010101" pitchFamily="2" charset="-122"/>
                      </a:endParaRPr>
                    </a:p>
                  </a:txBody>
                  <a:tcPr marL="9525" marR="9525" marT="9525" marB="0" anchor="ctr"/>
                </a:tc>
              </a:tr>
              <a:tr h="679321">
                <a:tc>
                  <a:txBody>
                    <a:bodyPr/>
                    <a:lstStyle/>
                    <a:p>
                      <a:pPr algn="l" fontAlgn="ctr"/>
                      <a:r>
                        <a:rPr lang="zh-CN" altLang="en-US" sz="1800" u="none" strike="noStrike">
                          <a:effectLst/>
                        </a:rPr>
                        <a:t>中级专业技术职称或同等专业水平的人员</a:t>
                      </a:r>
                      <a:endParaRPr lang="zh-CN" altLang="en-US" sz="1800" b="1" i="0" u="none" strike="noStrike">
                        <a:solidFill>
                          <a:srgbClr val="000000"/>
                        </a:solidFill>
                        <a:effectLst/>
                        <a:latin typeface="宋体" panose="02010600030101010101" pitchFamily="2" charset="-122"/>
                      </a:endParaRPr>
                    </a:p>
                  </a:txBody>
                  <a:tcPr marL="9525" marR="9525" marT="9525" marB="0" anchor="ctr"/>
                </a:tc>
                <a:tc>
                  <a:txBody>
                    <a:bodyPr/>
                    <a:lstStyle/>
                    <a:p>
                      <a:pPr algn="r" fontAlgn="ctr"/>
                      <a:r>
                        <a:rPr lang="en-US" altLang="zh-CN" sz="1800" u="none" strike="noStrike" dirty="0">
                          <a:effectLst/>
                        </a:rPr>
                        <a:t>500</a:t>
                      </a:r>
                      <a:endParaRPr lang="en-US" altLang="zh-CN" sz="1800" b="0" i="0" u="none" strike="noStrike" dirty="0">
                        <a:solidFill>
                          <a:srgbClr val="000000"/>
                        </a:solidFill>
                        <a:effectLst/>
                        <a:latin typeface="宋体" panose="02010600030101010101" pitchFamily="2" charset="-122"/>
                      </a:endParaRPr>
                    </a:p>
                  </a:txBody>
                  <a:tcPr marL="9525" marR="9525" marT="9525" marB="0" anchor="ctr"/>
                </a:tc>
              </a:tr>
              <a:tr h="679321">
                <a:tc>
                  <a:txBody>
                    <a:bodyPr/>
                    <a:lstStyle/>
                    <a:p>
                      <a:pPr algn="l" fontAlgn="ctr"/>
                      <a:r>
                        <a:rPr lang="zh-CN" altLang="en-US" sz="1800" u="none" strike="noStrike" dirty="0">
                          <a:effectLst/>
                        </a:rPr>
                        <a:t>初级专业技术职称或同等专业水平的人员</a:t>
                      </a:r>
                      <a:endParaRPr lang="zh-CN" altLang="en-US" sz="1800" b="1" i="0" u="none" strike="noStrike" dirty="0">
                        <a:solidFill>
                          <a:srgbClr val="000000"/>
                        </a:solidFill>
                        <a:effectLst/>
                        <a:latin typeface="宋体" panose="02010600030101010101" pitchFamily="2" charset="-122"/>
                      </a:endParaRPr>
                    </a:p>
                  </a:txBody>
                  <a:tcPr marL="9525" marR="9525" marT="9525" marB="0" anchor="ctr"/>
                </a:tc>
                <a:tc>
                  <a:txBody>
                    <a:bodyPr/>
                    <a:lstStyle/>
                    <a:p>
                      <a:pPr algn="r" fontAlgn="ctr"/>
                      <a:r>
                        <a:rPr lang="en-US" altLang="zh-CN" sz="1800" u="none" strike="noStrike" dirty="0">
                          <a:effectLst/>
                        </a:rPr>
                        <a:t>300</a:t>
                      </a:r>
                      <a:endParaRPr lang="en-US" altLang="zh-CN" sz="1800" b="0" i="0" u="none" strike="noStrike" dirty="0">
                        <a:solidFill>
                          <a:srgbClr val="000000"/>
                        </a:solidFill>
                        <a:effectLst/>
                        <a:latin typeface="宋体" panose="02010600030101010101" pitchFamily="2" charset="-122"/>
                      </a:endParaRPr>
                    </a:p>
                  </a:txBody>
                  <a:tcPr marL="9525" marR="9525" marT="9525" marB="0" anchor="ctr"/>
                </a:tc>
              </a:tr>
            </a:tbl>
          </a:graphicData>
        </a:graphic>
      </p:graphicFrame>
      <p:sp>
        <p:nvSpPr>
          <p:cNvPr id="3" name="矩形 2"/>
          <p:cNvSpPr/>
          <p:nvPr/>
        </p:nvSpPr>
        <p:spPr>
          <a:xfrm>
            <a:off x="6573391" y="1473984"/>
            <a:ext cx="5152373" cy="523220"/>
          </a:xfrm>
          <a:prstGeom prst="rect">
            <a:avLst/>
          </a:prstGeom>
        </p:spPr>
        <p:txBody>
          <a:bodyPr wrap="none">
            <a:spAutoFit/>
          </a:bodyPr>
          <a:lstStyle/>
          <a:p>
            <a:r>
              <a:rPr lang="en-US" altLang="zh-CN" sz="2800" b="1" dirty="0"/>
              <a:t>3.</a:t>
            </a:r>
            <a:r>
              <a:rPr lang="zh-CN" altLang="en-US" sz="2800" b="1" dirty="0"/>
              <a:t>临时用工（劳务费）执行标准</a:t>
            </a:r>
          </a:p>
        </p:txBody>
      </p:sp>
      <p:graphicFrame>
        <p:nvGraphicFramePr>
          <p:cNvPr id="5" name="对象 4"/>
          <p:cNvGraphicFramePr>
            <a:graphicFrameLocks noChangeAspect="1"/>
          </p:cNvGraphicFramePr>
          <p:nvPr/>
        </p:nvGraphicFramePr>
        <p:xfrm>
          <a:off x="6203553" y="2112631"/>
          <a:ext cx="5867798" cy="3231886"/>
        </p:xfrm>
        <a:graphic>
          <a:graphicData uri="http://schemas.openxmlformats.org/presentationml/2006/ole">
            <p:oleObj spid="_x0000_s27649" name="工作表" r:id="rId3" imgW="7400969" imgH="1809635" progId="Excel.Shee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9963" y="436281"/>
            <a:ext cx="4155770" cy="559039"/>
          </a:xfrm>
          <a:prstGeom prst="rect">
            <a:avLst/>
          </a:prstGeom>
        </p:spPr>
        <p:txBody>
          <a:bodyPr wrap="none" lIns="96433" tIns="48216" rIns="96433" bIns="48216">
            <a:spAutoFit/>
          </a:bodyPr>
          <a:lstStyle/>
          <a:p>
            <a:r>
              <a:rPr lang="zh-CN" altLang="en-US" sz="3000" b="1" dirty="0">
                <a:solidFill>
                  <a:schemeClr val="accent1"/>
                </a:solidFill>
                <a:latin typeface="微软雅黑" panose="020B0503020204020204" pitchFamily="34" charset="-122"/>
                <a:ea typeface="微软雅黑" panose="020B0503020204020204" pitchFamily="34" charset="-122"/>
              </a:rPr>
              <a:t>一、人员经费发放标准 </a:t>
            </a:r>
          </a:p>
        </p:txBody>
      </p:sp>
      <p:sp>
        <p:nvSpPr>
          <p:cNvPr id="3" name="矩形 2"/>
          <p:cNvSpPr/>
          <p:nvPr/>
        </p:nvSpPr>
        <p:spPr>
          <a:xfrm>
            <a:off x="350287" y="2320181"/>
            <a:ext cx="2377561" cy="1077218"/>
          </a:xfrm>
          <a:prstGeom prst="rect">
            <a:avLst/>
          </a:prstGeom>
        </p:spPr>
        <p:txBody>
          <a:bodyPr wrap="square">
            <a:spAutoFit/>
          </a:bodyPr>
          <a:lstStyle/>
          <a:p>
            <a:pPr algn="ctr"/>
            <a:r>
              <a:rPr lang="en-US" altLang="zh-CN" sz="3200" b="1" dirty="0" smtClean="0"/>
              <a:t>4.</a:t>
            </a:r>
            <a:r>
              <a:rPr lang="zh-CN" altLang="en-US" sz="3200" b="1" dirty="0" smtClean="0"/>
              <a:t>讲课</a:t>
            </a:r>
            <a:r>
              <a:rPr lang="zh-CN" altLang="en-US" sz="3200" b="1" dirty="0"/>
              <a:t>费执行标准</a:t>
            </a:r>
          </a:p>
        </p:txBody>
      </p:sp>
      <p:graphicFrame>
        <p:nvGraphicFramePr>
          <p:cNvPr id="44" name="表格 43"/>
          <p:cNvGraphicFramePr>
            <a:graphicFrameLocks noGrp="1"/>
          </p:cNvGraphicFramePr>
          <p:nvPr/>
        </p:nvGraphicFramePr>
        <p:xfrm>
          <a:off x="3187329" y="1672109"/>
          <a:ext cx="9001000" cy="3960438"/>
        </p:xfrm>
        <a:graphic>
          <a:graphicData uri="http://schemas.openxmlformats.org/drawingml/2006/table">
            <a:tbl>
              <a:tblPr>
                <a:tableStyleId>{35758FB7-9AC5-4552-8A53-C91805E547FA}</a:tableStyleId>
              </a:tblPr>
              <a:tblGrid>
                <a:gridCol w="6154579"/>
                <a:gridCol w="2846421"/>
              </a:tblGrid>
              <a:tr h="1234903">
                <a:tc gridSpan="2">
                  <a:txBody>
                    <a:bodyPr/>
                    <a:lstStyle/>
                    <a:p>
                      <a:pPr algn="ctr" fontAlgn="ctr"/>
                      <a:r>
                        <a:rPr lang="zh-CN" altLang="en-US" sz="2000" u="none" strike="noStrike" dirty="0">
                          <a:effectLst/>
                        </a:rPr>
                        <a:t>讲课费执行标准</a:t>
                      </a:r>
                      <a:endParaRPr lang="zh-CN" altLang="en-US" sz="2000" b="1" i="0" u="none" strike="noStrike" dirty="0">
                        <a:solidFill>
                          <a:srgbClr val="000000"/>
                        </a:solidFill>
                        <a:effectLst/>
                        <a:latin typeface="宋体" panose="02010600030101010101" pitchFamily="2" charset="-122"/>
                      </a:endParaRPr>
                    </a:p>
                  </a:txBody>
                  <a:tcPr marL="9525" marR="9525" marT="9525" marB="0" anchor="ctr"/>
                </a:tc>
                <a:tc hMerge="1">
                  <a:txBody>
                    <a:bodyPr/>
                    <a:lstStyle/>
                    <a:p>
                      <a:endParaRPr lang="zh-CN"/>
                    </a:p>
                  </a:txBody>
                  <a:tcPr/>
                </a:tc>
              </a:tr>
              <a:tr h="545107">
                <a:tc>
                  <a:txBody>
                    <a:bodyPr/>
                    <a:lstStyle/>
                    <a:p>
                      <a:pPr algn="l" fontAlgn="ctr"/>
                      <a:r>
                        <a:rPr lang="zh-CN" altLang="en-US" sz="2000" u="none" strike="noStrike">
                          <a:effectLst/>
                        </a:rPr>
                        <a:t>职称</a:t>
                      </a:r>
                      <a:endParaRPr lang="zh-CN" altLang="en-US" sz="2000" b="1" i="0" u="none" strike="noStrike">
                        <a:solidFill>
                          <a:srgbClr val="000000"/>
                        </a:solidFill>
                        <a:effectLst/>
                        <a:latin typeface="宋体" panose="02010600030101010101" pitchFamily="2" charset="-122"/>
                      </a:endParaRPr>
                    </a:p>
                  </a:txBody>
                  <a:tcPr marL="9525" marR="9525" marT="9525" marB="0" anchor="ctr"/>
                </a:tc>
                <a:tc>
                  <a:txBody>
                    <a:bodyPr/>
                    <a:lstStyle/>
                    <a:p>
                      <a:pPr algn="l" fontAlgn="ctr"/>
                      <a:r>
                        <a:rPr lang="zh-CN" altLang="en-US" sz="2000" u="none" strike="noStrike" dirty="0">
                          <a:effectLst/>
                        </a:rPr>
                        <a:t>发放标准（每人每半天）</a:t>
                      </a:r>
                      <a:endParaRPr lang="zh-CN" altLang="en-US" sz="2000" b="1" i="0" u="none" strike="noStrike" dirty="0">
                        <a:solidFill>
                          <a:srgbClr val="000000"/>
                        </a:solidFill>
                        <a:effectLst/>
                        <a:latin typeface="宋体" panose="02010600030101010101" pitchFamily="2" charset="-122"/>
                      </a:endParaRPr>
                    </a:p>
                  </a:txBody>
                  <a:tcPr marL="9525" marR="9525" marT="9525" marB="0" anchor="ctr"/>
                </a:tc>
              </a:tr>
              <a:tr h="545107">
                <a:tc>
                  <a:txBody>
                    <a:bodyPr/>
                    <a:lstStyle/>
                    <a:p>
                      <a:pPr algn="l" fontAlgn="ctr"/>
                      <a:r>
                        <a:rPr lang="zh-CN" altLang="en-US" sz="2000" u="none" strike="noStrike" dirty="0">
                          <a:effectLst/>
                        </a:rPr>
                        <a:t>院士、全国知名专家</a:t>
                      </a:r>
                      <a:endParaRPr lang="zh-CN" altLang="en-US" sz="2000" b="1" i="0" u="none" strike="noStrike" dirty="0">
                        <a:solidFill>
                          <a:srgbClr val="000000"/>
                        </a:solidFill>
                        <a:effectLst/>
                        <a:latin typeface="宋体" panose="02010600030101010101" pitchFamily="2" charset="-122"/>
                      </a:endParaRPr>
                    </a:p>
                  </a:txBody>
                  <a:tcPr marL="9525" marR="9525" marT="9525" marB="0" anchor="ctr"/>
                </a:tc>
                <a:tc>
                  <a:txBody>
                    <a:bodyPr/>
                    <a:lstStyle/>
                    <a:p>
                      <a:pPr algn="r" fontAlgn="ctr"/>
                      <a:r>
                        <a:rPr lang="en-US" altLang="zh-CN" sz="2000" u="none" strike="noStrike" dirty="0">
                          <a:effectLst/>
                        </a:rPr>
                        <a:t>3000</a:t>
                      </a:r>
                      <a:endParaRPr lang="en-US" altLang="zh-CN" sz="2000" b="0" i="0" u="none" strike="noStrike" dirty="0">
                        <a:solidFill>
                          <a:srgbClr val="000000"/>
                        </a:solidFill>
                        <a:effectLst/>
                        <a:latin typeface="宋体" panose="02010600030101010101" pitchFamily="2" charset="-122"/>
                      </a:endParaRPr>
                    </a:p>
                  </a:txBody>
                  <a:tcPr marL="9525" marR="9525" marT="9525" marB="0" anchor="ctr"/>
                </a:tc>
              </a:tr>
              <a:tr h="545107">
                <a:tc>
                  <a:txBody>
                    <a:bodyPr/>
                    <a:lstStyle/>
                    <a:p>
                      <a:pPr algn="l" fontAlgn="ctr"/>
                      <a:r>
                        <a:rPr lang="zh-CN" altLang="en-US" sz="2000" u="none" strike="noStrike" dirty="0">
                          <a:effectLst/>
                        </a:rPr>
                        <a:t>正高级技术职称专业人员</a:t>
                      </a:r>
                      <a:endParaRPr lang="zh-CN" altLang="en-US" sz="2000" b="1" i="0" u="none" strike="noStrike" dirty="0">
                        <a:solidFill>
                          <a:srgbClr val="000000"/>
                        </a:solidFill>
                        <a:effectLst/>
                        <a:latin typeface="宋体" panose="02010600030101010101" pitchFamily="2" charset="-122"/>
                      </a:endParaRPr>
                    </a:p>
                  </a:txBody>
                  <a:tcPr marL="9525" marR="9525" marT="9525" marB="0" anchor="ctr"/>
                </a:tc>
                <a:tc>
                  <a:txBody>
                    <a:bodyPr/>
                    <a:lstStyle/>
                    <a:p>
                      <a:pPr algn="r" fontAlgn="ctr"/>
                      <a:r>
                        <a:rPr lang="en-US" altLang="zh-CN" sz="2000" u="none" strike="noStrike" dirty="0">
                          <a:effectLst/>
                        </a:rPr>
                        <a:t>2000</a:t>
                      </a:r>
                      <a:endParaRPr lang="en-US" altLang="zh-CN" sz="2000" b="0" i="0" u="none" strike="noStrike" dirty="0">
                        <a:solidFill>
                          <a:srgbClr val="000000"/>
                        </a:solidFill>
                        <a:effectLst/>
                        <a:latin typeface="宋体" panose="02010600030101010101" pitchFamily="2" charset="-122"/>
                      </a:endParaRPr>
                    </a:p>
                  </a:txBody>
                  <a:tcPr marL="9525" marR="9525" marT="9525" marB="0" anchor="ctr"/>
                </a:tc>
              </a:tr>
              <a:tr h="545107">
                <a:tc>
                  <a:txBody>
                    <a:bodyPr/>
                    <a:lstStyle/>
                    <a:p>
                      <a:pPr algn="l" fontAlgn="ctr"/>
                      <a:r>
                        <a:rPr lang="zh-CN" altLang="en-US" sz="2000" u="none" strike="noStrike" dirty="0">
                          <a:effectLst/>
                        </a:rPr>
                        <a:t>副高级技术职称专业人员</a:t>
                      </a:r>
                      <a:endParaRPr lang="zh-CN" altLang="en-US" sz="2000" b="1" i="0" u="none" strike="noStrike" dirty="0">
                        <a:solidFill>
                          <a:srgbClr val="000000"/>
                        </a:solidFill>
                        <a:effectLst/>
                        <a:latin typeface="宋体" panose="02010600030101010101" pitchFamily="2" charset="-122"/>
                      </a:endParaRPr>
                    </a:p>
                  </a:txBody>
                  <a:tcPr marL="9525" marR="9525" marT="9525" marB="0" anchor="ctr"/>
                </a:tc>
                <a:tc>
                  <a:txBody>
                    <a:bodyPr/>
                    <a:lstStyle/>
                    <a:p>
                      <a:pPr algn="r" fontAlgn="ctr"/>
                      <a:r>
                        <a:rPr lang="en-US" altLang="zh-CN" sz="2000" u="none" strike="noStrike" dirty="0">
                          <a:effectLst/>
                        </a:rPr>
                        <a:t>1000</a:t>
                      </a:r>
                      <a:endParaRPr lang="en-US" altLang="zh-CN" sz="2000" b="0" i="0" u="none" strike="noStrike" dirty="0">
                        <a:solidFill>
                          <a:srgbClr val="000000"/>
                        </a:solidFill>
                        <a:effectLst/>
                        <a:latin typeface="宋体" panose="02010600030101010101" pitchFamily="2" charset="-122"/>
                      </a:endParaRPr>
                    </a:p>
                  </a:txBody>
                  <a:tcPr marL="9525" marR="9525" marT="9525" marB="0" anchor="ctr"/>
                </a:tc>
              </a:tr>
              <a:tr h="545107">
                <a:tc>
                  <a:txBody>
                    <a:bodyPr/>
                    <a:lstStyle/>
                    <a:p>
                      <a:pPr algn="l" fontAlgn="ctr"/>
                      <a:r>
                        <a:rPr lang="zh-CN" altLang="en-US" sz="2000" u="none" strike="noStrike">
                          <a:effectLst/>
                        </a:rPr>
                        <a:t>中级技术及以下职称专业人员</a:t>
                      </a:r>
                      <a:endParaRPr lang="zh-CN" altLang="en-US" sz="2000" b="1" i="0" u="none" strike="noStrike">
                        <a:solidFill>
                          <a:srgbClr val="000000"/>
                        </a:solidFill>
                        <a:effectLst/>
                        <a:latin typeface="宋体" panose="02010600030101010101" pitchFamily="2" charset="-122"/>
                      </a:endParaRPr>
                    </a:p>
                  </a:txBody>
                  <a:tcPr marL="9525" marR="9525" marT="9525" marB="0" anchor="ctr"/>
                </a:tc>
                <a:tc>
                  <a:txBody>
                    <a:bodyPr/>
                    <a:lstStyle/>
                    <a:p>
                      <a:pPr algn="r" fontAlgn="ctr"/>
                      <a:r>
                        <a:rPr lang="en-US" altLang="zh-CN" sz="2000" u="none" strike="noStrike" dirty="0">
                          <a:effectLst/>
                        </a:rPr>
                        <a:t>800</a:t>
                      </a:r>
                      <a:endParaRPr lang="en-US" altLang="zh-CN" sz="2000" b="0" i="0" u="none" strike="noStrike" dirty="0">
                        <a:solidFill>
                          <a:srgbClr val="000000"/>
                        </a:solidFill>
                        <a:effectLst/>
                        <a:latin typeface="宋体" panose="02010600030101010101" pitchFamily="2" charset="-122"/>
                      </a:endParaRPr>
                    </a:p>
                  </a:txBody>
                  <a:tcPr marL="9525" marR="9525" marT="9525" marB="0" anchor="ctr"/>
                </a:tc>
              </a:tr>
            </a:tbl>
          </a:graphicData>
        </a:graphic>
      </p:graphicFrame>
      <p:sp>
        <p:nvSpPr>
          <p:cNvPr id="4" name="矩形 3"/>
          <p:cNvSpPr/>
          <p:nvPr/>
        </p:nvSpPr>
        <p:spPr>
          <a:xfrm>
            <a:off x="1808107" y="6352629"/>
            <a:ext cx="8802410" cy="461665"/>
          </a:xfrm>
          <a:prstGeom prst="rect">
            <a:avLst/>
          </a:prstGeom>
        </p:spPr>
        <p:txBody>
          <a:bodyPr wrap="none">
            <a:spAutoFit/>
          </a:bodyPr>
          <a:lstStyle/>
          <a:p>
            <a:r>
              <a:rPr lang="zh-CN" altLang="en-US" sz="2400" dirty="0">
                <a:solidFill>
                  <a:srgbClr val="FF0000"/>
                </a:solidFill>
              </a:rPr>
              <a:t>注：报销讲课费时除</a:t>
            </a:r>
            <a:r>
              <a:rPr lang="zh-CN" altLang="en-US" sz="2400" dirty="0" smtClean="0">
                <a:solidFill>
                  <a:srgbClr val="FF0000"/>
                </a:solidFill>
              </a:rPr>
              <a:t>提供</a:t>
            </a:r>
            <a:r>
              <a:rPr lang="zh-CN" altLang="en-US" sz="2400" dirty="0">
                <a:solidFill>
                  <a:srgbClr val="FF0000"/>
                </a:solidFill>
              </a:rPr>
              <a:t>报销</a:t>
            </a:r>
            <a:r>
              <a:rPr lang="zh-CN" altLang="en-US" sz="2400" dirty="0" smtClean="0">
                <a:solidFill>
                  <a:srgbClr val="FF0000"/>
                </a:solidFill>
              </a:rPr>
              <a:t>基本</a:t>
            </a:r>
            <a:r>
              <a:rPr lang="zh-CN" altLang="en-US" sz="2400" dirty="0">
                <a:solidFill>
                  <a:srgbClr val="FF0000"/>
                </a:solidFill>
              </a:rPr>
              <a:t>材料外还需要提供讲座通知。</a:t>
            </a: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9963" y="436281"/>
            <a:ext cx="4155770" cy="559039"/>
          </a:xfrm>
          <a:prstGeom prst="rect">
            <a:avLst/>
          </a:prstGeom>
        </p:spPr>
        <p:txBody>
          <a:bodyPr wrap="none" lIns="96433" tIns="48216" rIns="96433" bIns="48216">
            <a:spAutoFit/>
          </a:bodyPr>
          <a:lstStyle/>
          <a:p>
            <a:r>
              <a:rPr lang="zh-CN" altLang="en-US" sz="3000" b="1" dirty="0">
                <a:solidFill>
                  <a:schemeClr val="accent1"/>
                </a:solidFill>
                <a:latin typeface="微软雅黑" panose="020B0503020204020204" pitchFamily="34" charset="-122"/>
                <a:ea typeface="微软雅黑" panose="020B0503020204020204" pitchFamily="34" charset="-122"/>
              </a:rPr>
              <a:t>一、人员经费发放标准 </a:t>
            </a:r>
          </a:p>
        </p:txBody>
      </p:sp>
      <p:grpSp>
        <p:nvGrpSpPr>
          <p:cNvPr id="3" name="组合 2"/>
          <p:cNvGrpSpPr/>
          <p:nvPr/>
        </p:nvGrpSpPr>
        <p:grpSpPr>
          <a:xfrm>
            <a:off x="914189" y="1240061"/>
            <a:ext cx="7520137" cy="494983"/>
            <a:chOff x="1182523" y="1282036"/>
            <a:chExt cx="7130204" cy="469343"/>
          </a:xfrm>
        </p:grpSpPr>
        <p:grpSp>
          <p:nvGrpSpPr>
            <p:cNvPr id="22" name="组合 21"/>
            <p:cNvGrpSpPr/>
            <p:nvPr/>
          </p:nvGrpSpPr>
          <p:grpSpPr>
            <a:xfrm flipH="1">
              <a:off x="1182523" y="1282037"/>
              <a:ext cx="7130204" cy="469342"/>
              <a:chOff x="-1301682" y="1688275"/>
              <a:chExt cx="11256115" cy="740930"/>
            </a:xfrm>
          </p:grpSpPr>
          <p:sp>
            <p:nvSpPr>
              <p:cNvPr id="24" name="任意多边形: 形状 23"/>
              <p:cNvSpPr/>
              <p:nvPr/>
            </p:nvSpPr>
            <p:spPr>
              <a:xfrm rot="5400000">
                <a:off x="122010" y="264583"/>
                <a:ext cx="740925" cy="3588309"/>
              </a:xfrm>
              <a:custGeom>
                <a:avLst/>
                <a:gdLst>
                  <a:gd name="connsiteX0" fmla="*/ 0 w 740926"/>
                  <a:gd name="connsiteY0" fmla="*/ 6553433 h 6553433"/>
                  <a:gd name="connsiteX1" fmla="*/ 0 w 740926"/>
                  <a:gd name="connsiteY1" fmla="*/ 0 h 6553433"/>
                  <a:gd name="connsiteX2" fmla="*/ 740926 w 740926"/>
                  <a:gd name="connsiteY2" fmla="*/ 0 h 6553433"/>
                  <a:gd name="connsiteX3" fmla="*/ 740926 w 740926"/>
                  <a:gd name="connsiteY3" fmla="*/ 6553433 h 6553433"/>
                  <a:gd name="connsiteX4" fmla="*/ 370463 w 740926"/>
                  <a:gd name="connsiteY4" fmla="*/ 6152843 h 6553433"/>
                  <a:gd name="connsiteX5" fmla="*/ 0 w 740926"/>
                  <a:gd name="connsiteY5" fmla="*/ 6553433 h 655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6" h="6553433">
                    <a:moveTo>
                      <a:pt x="0" y="6553433"/>
                    </a:moveTo>
                    <a:lnTo>
                      <a:pt x="0" y="0"/>
                    </a:lnTo>
                    <a:lnTo>
                      <a:pt x="740926" y="0"/>
                    </a:lnTo>
                    <a:lnTo>
                      <a:pt x="740926" y="6553433"/>
                    </a:lnTo>
                    <a:lnTo>
                      <a:pt x="370463" y="6152843"/>
                    </a:lnTo>
                    <a:lnTo>
                      <a:pt x="0" y="65534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5" name="矩形 24"/>
              <p:cNvSpPr/>
              <p:nvPr/>
            </p:nvSpPr>
            <p:spPr>
              <a:xfrm rot="16200000" flipH="1">
                <a:off x="5273669" y="-2251559"/>
                <a:ext cx="740926" cy="862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3" name="矩形 22"/>
            <p:cNvSpPr/>
            <p:nvPr/>
          </p:nvSpPr>
          <p:spPr>
            <a:xfrm flipH="1">
              <a:off x="1513942" y="1282036"/>
              <a:ext cx="6279240" cy="461665"/>
            </a:xfrm>
            <a:prstGeom prst="rect">
              <a:avLst/>
            </a:prstGeom>
          </p:spPr>
          <p:txBody>
            <a:bodyPr wrap="square">
              <a:spAutoFit/>
            </a:bodyPr>
            <a:lstStyle/>
            <a:p>
              <a:r>
                <a:rPr lang="en-US" altLang="zh-CN" sz="2500" b="1" dirty="0" smtClean="0">
                  <a:solidFill>
                    <a:schemeClr val="bg1"/>
                  </a:solidFill>
                  <a:latin typeface="微软雅黑" panose="020B0503020204020204" pitchFamily="34" charset="-122"/>
                  <a:ea typeface="微软雅黑" panose="020B0503020204020204" pitchFamily="34" charset="-122"/>
                </a:rPr>
                <a:t>5.</a:t>
              </a:r>
              <a:r>
                <a:rPr lang="zh-CN" altLang="en-US" sz="2500" b="1" dirty="0" smtClean="0">
                  <a:solidFill>
                    <a:schemeClr val="bg1"/>
                  </a:solidFill>
                  <a:latin typeface="微软雅黑" panose="020B0503020204020204" pitchFamily="34" charset="-122"/>
                  <a:ea typeface="微软雅黑" panose="020B0503020204020204" pitchFamily="34" charset="-122"/>
                </a:rPr>
                <a:t>培训</a:t>
              </a:r>
              <a:r>
                <a:rPr lang="zh-CN" altLang="en-US" sz="2500" b="1" dirty="0">
                  <a:solidFill>
                    <a:schemeClr val="bg1"/>
                  </a:solidFill>
                  <a:latin typeface="微软雅黑" panose="020B0503020204020204" pitchFamily="34" charset="-122"/>
                  <a:ea typeface="微软雅黑" panose="020B0503020204020204" pitchFamily="34" charset="-122"/>
                </a:rPr>
                <a:t>费中的师资费执行标准</a:t>
              </a:r>
            </a:p>
          </p:txBody>
        </p:sp>
      </p:grpSp>
      <p:graphicFrame>
        <p:nvGraphicFramePr>
          <p:cNvPr id="12" name="表格 11"/>
          <p:cNvGraphicFramePr>
            <a:graphicFrameLocks noGrp="1"/>
          </p:cNvGraphicFramePr>
          <p:nvPr/>
        </p:nvGraphicFramePr>
        <p:xfrm>
          <a:off x="218470" y="1870483"/>
          <a:ext cx="7939097" cy="5130219"/>
        </p:xfrm>
        <a:graphic>
          <a:graphicData uri="http://schemas.openxmlformats.org/drawingml/2006/table">
            <a:tbl>
              <a:tblPr firstRow="1" bandRow="1">
                <a:tableStyleId>{BDBED569-4797-4DF1-A0F4-6AAB3CD982D8}</a:tableStyleId>
              </a:tblPr>
              <a:tblGrid>
                <a:gridCol w="2828338"/>
                <a:gridCol w="5110759"/>
              </a:tblGrid>
              <a:tr h="629094">
                <a:tc gridSpan="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smtClean="0">
                          <a:sym typeface="+mn-lt"/>
                        </a:rPr>
                        <a:t>培训费中的师资费执行标准</a:t>
                      </a:r>
                      <a:endPar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endParaRPr>
                    </a:p>
                  </a:txBody>
                  <a:tcPr marL="96441" marR="96441" marT="48218" marB="48218" anchor="ctr"/>
                </a:tc>
                <a:tc hMerge="1">
                  <a:txBody>
                    <a:bodyPr/>
                    <a:lstStyle/>
                    <a:p>
                      <a:endParaRPr lang="zh-CN"/>
                    </a:p>
                  </a:txBody>
                  <a:tcPr anchor="ctr"/>
                </a:tc>
              </a:tr>
              <a:tr h="878012">
                <a:tc>
                  <a:txBody>
                    <a:bodyPr/>
                    <a:lstStyle/>
                    <a:p>
                      <a:pPr algn="ctr"/>
                      <a:r>
                        <a:rPr lang="zh-CN" altLang="en-US" sz="1800" dirty="0" smtClean="0"/>
                        <a:t>中级技术及以下职称专业人员</a:t>
                      </a:r>
                      <a:endParaRPr lang="zh-CN" altLang="en-US" sz="1700" b="0" dirty="0">
                        <a:latin typeface="微软雅黑" panose="020B0503020204020204" pitchFamily="34" charset="-122"/>
                        <a:ea typeface="微软雅黑" panose="020B0503020204020204" pitchFamily="34" charset="-122"/>
                      </a:endParaRPr>
                    </a:p>
                  </a:txBody>
                  <a:tcPr marL="96441" marR="96441" marT="48218" marB="48218"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smtClean="0">
                          <a:sym typeface="Arial" panose="020B0604020202020204" pitchFamily="34" charset="0"/>
                        </a:rPr>
                        <a:t>每学时不超过</a:t>
                      </a:r>
                      <a:r>
                        <a:rPr lang="en-US" altLang="zh-CN" sz="2000" dirty="0" smtClean="0">
                          <a:sym typeface="Arial" panose="020B0604020202020204" pitchFamily="34" charset="0"/>
                        </a:rPr>
                        <a:t>450</a:t>
                      </a:r>
                      <a:r>
                        <a:rPr lang="zh-CN" altLang="en-US" sz="2000" dirty="0" smtClean="0">
                          <a:sym typeface="Arial" panose="020B0604020202020204" pitchFamily="34" charset="0"/>
                        </a:rPr>
                        <a:t>元</a:t>
                      </a:r>
                      <a:endParaRPr lang="zh-CN" altLang="en-US" sz="1700" b="0" dirty="0">
                        <a:latin typeface="微软雅黑" panose="020B0503020204020204" pitchFamily="34" charset="-122"/>
                        <a:ea typeface="微软雅黑" panose="020B0503020204020204" pitchFamily="34" charset="-122"/>
                      </a:endParaRPr>
                    </a:p>
                  </a:txBody>
                  <a:tcPr marL="96441" marR="96441" marT="48218" marB="48218" anchor="ctr"/>
                </a:tc>
              </a:tr>
              <a:tr h="811318">
                <a:tc>
                  <a:txBody>
                    <a:bodyPr/>
                    <a:lstStyle/>
                    <a:p>
                      <a:pPr algn="ctr"/>
                      <a:r>
                        <a:rPr lang="zh-CN" altLang="en-US" sz="1800" dirty="0" smtClean="0">
                          <a:sym typeface="Arial" panose="020B0604020202020204" pitchFamily="34" charset="0"/>
                        </a:rPr>
                        <a:t>副高级技术职称专业人员</a:t>
                      </a:r>
                      <a:endParaRPr lang="zh-CN" altLang="en-US" sz="1700" b="0" dirty="0">
                        <a:latin typeface="微软雅黑" panose="020B0503020204020204" pitchFamily="34" charset="-122"/>
                        <a:ea typeface="微软雅黑" panose="020B0503020204020204" pitchFamily="34" charset="-122"/>
                      </a:endParaRPr>
                    </a:p>
                  </a:txBody>
                  <a:tcPr marL="96441" marR="96441" marT="48218" marB="48218"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dirty="0" smtClean="0">
                          <a:sym typeface="Arial" panose="020B0604020202020204" pitchFamily="34" charset="0"/>
                        </a:rPr>
                        <a:t>每学时不超过</a:t>
                      </a:r>
                      <a:r>
                        <a:rPr lang="en-US" altLang="zh-CN" sz="1800" dirty="0" smtClean="0">
                          <a:sym typeface="Arial" panose="020B0604020202020204" pitchFamily="34" charset="0"/>
                        </a:rPr>
                        <a:t>500</a:t>
                      </a:r>
                      <a:r>
                        <a:rPr lang="zh-CN" altLang="en-US" sz="1800" dirty="0" smtClean="0">
                          <a:sym typeface="Arial" panose="020B0604020202020204" pitchFamily="34" charset="0"/>
                        </a:rPr>
                        <a:t>元</a:t>
                      </a:r>
                      <a:endParaRPr lang="zh-CN" altLang="en-US" sz="1700" b="0" dirty="0">
                        <a:latin typeface="微软雅黑" panose="020B0503020204020204" pitchFamily="34" charset="-122"/>
                        <a:ea typeface="微软雅黑" panose="020B0503020204020204" pitchFamily="34" charset="-122"/>
                      </a:endParaRPr>
                    </a:p>
                  </a:txBody>
                  <a:tcPr marL="96441" marR="96441" marT="48218" marB="48218" anchor="ctr"/>
                </a:tc>
              </a:tr>
              <a:tr h="811318">
                <a:tc>
                  <a:txBody>
                    <a:bodyPr/>
                    <a:lstStyle/>
                    <a:p>
                      <a:pPr algn="ctr"/>
                      <a:r>
                        <a:rPr lang="zh-CN" altLang="en-US" sz="1800" dirty="0" smtClean="0">
                          <a:sym typeface="Arial" panose="020B0604020202020204" pitchFamily="34" charset="0"/>
                        </a:rPr>
                        <a:t>正高级技术职称专业人员</a:t>
                      </a:r>
                      <a:endParaRPr lang="zh-CN" altLang="en-US" sz="1700" b="0" dirty="0">
                        <a:latin typeface="微软雅黑" panose="020B0503020204020204" pitchFamily="34" charset="-122"/>
                        <a:ea typeface="微软雅黑" panose="020B0503020204020204" pitchFamily="34" charset="-122"/>
                      </a:endParaRPr>
                    </a:p>
                  </a:txBody>
                  <a:tcPr marL="96441" marR="96441" marT="48218" marB="48218"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kern="1200" dirty="0" smtClean="0">
                          <a:solidFill>
                            <a:schemeClr val="tx1"/>
                          </a:solidFill>
                          <a:latin typeface="+mn-lt"/>
                          <a:ea typeface="+mn-ea"/>
                          <a:cs typeface="+mn-cs"/>
                          <a:sym typeface="Arial" panose="020B0604020202020204" pitchFamily="34" charset="0"/>
                        </a:rPr>
                        <a:t>每学时最高不超过</a:t>
                      </a:r>
                      <a:r>
                        <a:rPr lang="en-US" altLang="zh-CN" sz="2000" kern="1200" dirty="0" smtClean="0">
                          <a:solidFill>
                            <a:schemeClr val="tx1"/>
                          </a:solidFill>
                          <a:latin typeface="+mn-lt"/>
                          <a:ea typeface="+mn-ea"/>
                          <a:cs typeface="+mn-cs"/>
                          <a:sym typeface="Arial" panose="020B0604020202020204" pitchFamily="34" charset="0"/>
                        </a:rPr>
                        <a:t>1000</a:t>
                      </a:r>
                      <a:r>
                        <a:rPr lang="zh-CN" altLang="en-US" sz="2000" kern="1200" dirty="0" smtClean="0">
                          <a:solidFill>
                            <a:schemeClr val="tx1"/>
                          </a:solidFill>
                          <a:latin typeface="+mn-lt"/>
                          <a:ea typeface="+mn-ea"/>
                          <a:cs typeface="+mn-cs"/>
                          <a:sym typeface="Arial" panose="020B0604020202020204" pitchFamily="34" charset="0"/>
                        </a:rPr>
                        <a:t>元</a:t>
                      </a:r>
                      <a:endParaRPr lang="zh-CN" altLang="en-US" sz="2000" kern="1200" dirty="0">
                        <a:solidFill>
                          <a:schemeClr val="tx1"/>
                        </a:solidFill>
                        <a:latin typeface="+mn-lt"/>
                        <a:ea typeface="+mn-ea"/>
                        <a:cs typeface="+mn-cs"/>
                      </a:endParaRPr>
                    </a:p>
                  </a:txBody>
                  <a:tcPr marL="96441" marR="96441" marT="48218" marB="48218" anchor="ctr"/>
                </a:tc>
              </a:tr>
              <a:tr h="811318">
                <a:tc>
                  <a:txBody>
                    <a:bodyPr/>
                    <a:lstStyle/>
                    <a:p>
                      <a:pPr algn="ctr"/>
                      <a:r>
                        <a:rPr lang="zh-CN" altLang="en-US" sz="1800" dirty="0" smtClean="0">
                          <a:sym typeface="Arial" panose="020B0604020202020204" pitchFamily="34" charset="0"/>
                        </a:rPr>
                        <a:t>院士、全国知名专家</a:t>
                      </a:r>
                      <a:endParaRPr lang="zh-CN" altLang="en-US" sz="1700" b="0" dirty="0">
                        <a:latin typeface="微软雅黑" panose="020B0503020204020204" pitchFamily="34" charset="-122"/>
                        <a:ea typeface="微软雅黑" panose="020B0503020204020204" pitchFamily="34" charset="-122"/>
                      </a:endParaRPr>
                    </a:p>
                  </a:txBody>
                  <a:tcPr marL="96441" marR="96441" marT="48218" marB="48218"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kern="1200" dirty="0" smtClean="0">
                          <a:solidFill>
                            <a:schemeClr val="tx1"/>
                          </a:solidFill>
                          <a:latin typeface="+mn-lt"/>
                          <a:ea typeface="+mn-ea"/>
                          <a:cs typeface="+mn-cs"/>
                          <a:sym typeface="Arial" panose="020B0604020202020204" pitchFamily="34" charset="0"/>
                        </a:rPr>
                        <a:t>每学时一般不超过</a:t>
                      </a:r>
                      <a:r>
                        <a:rPr lang="en-US" altLang="zh-CN" sz="2000" kern="1200" dirty="0" smtClean="0">
                          <a:solidFill>
                            <a:schemeClr val="tx1"/>
                          </a:solidFill>
                          <a:latin typeface="+mn-lt"/>
                          <a:ea typeface="+mn-ea"/>
                          <a:cs typeface="+mn-cs"/>
                          <a:sym typeface="Arial" panose="020B0604020202020204" pitchFamily="34" charset="0"/>
                        </a:rPr>
                        <a:t>1500</a:t>
                      </a:r>
                      <a:r>
                        <a:rPr lang="zh-CN" altLang="en-US" sz="2000" kern="1200" dirty="0" smtClean="0">
                          <a:solidFill>
                            <a:schemeClr val="tx1"/>
                          </a:solidFill>
                          <a:latin typeface="+mn-lt"/>
                          <a:ea typeface="+mn-ea"/>
                          <a:cs typeface="+mn-cs"/>
                          <a:sym typeface="Arial" panose="020B0604020202020204" pitchFamily="34" charset="0"/>
                        </a:rPr>
                        <a:t>元</a:t>
                      </a:r>
                      <a:endParaRPr lang="zh-CN" altLang="en-US" sz="2000" kern="1200" dirty="0">
                        <a:solidFill>
                          <a:schemeClr val="tx1"/>
                        </a:solidFill>
                        <a:latin typeface="+mn-lt"/>
                        <a:ea typeface="+mn-ea"/>
                        <a:cs typeface="+mn-cs"/>
                      </a:endParaRPr>
                    </a:p>
                  </a:txBody>
                  <a:tcPr marL="96441" marR="96441" marT="48218" marB="48218" anchor="ctr"/>
                </a:tc>
              </a:tr>
              <a:tr h="1189159">
                <a:tc gridSpan="2">
                  <a:txBody>
                    <a:bodyPr/>
                    <a:lstStyle/>
                    <a:p>
                      <a:pPr algn="l"/>
                      <a:r>
                        <a:rPr lang="zh-CN" altLang="en-US" sz="1700" dirty="0" smtClean="0"/>
                        <a:t> 注：讲课费按实际发生的学时计算，每半天最多按</a:t>
                      </a:r>
                      <a:r>
                        <a:rPr lang="en-US" altLang="zh-CN" sz="1700" dirty="0" smtClean="0"/>
                        <a:t>4</a:t>
                      </a:r>
                      <a:r>
                        <a:rPr lang="zh-CN" altLang="en-US" sz="1700" dirty="0" smtClean="0"/>
                        <a:t>学时计算。其他人员讲课费参照上述标准执行。同时为多班次一并授课的，不重复计算讲课费。</a:t>
                      </a:r>
                    </a:p>
                    <a:p>
                      <a:pPr algn="ctr"/>
                      <a:endParaRPr lang="zh-CN" altLang="en-US" sz="1700" b="0" dirty="0">
                        <a:latin typeface="微软雅黑" panose="020B0503020204020204" pitchFamily="34" charset="-122"/>
                        <a:ea typeface="微软雅黑" panose="020B0503020204020204" pitchFamily="34" charset="-122"/>
                      </a:endParaRPr>
                    </a:p>
                  </a:txBody>
                  <a:tcPr marL="96441" marR="96441" marT="48218" marB="48218" anchor="ctr"/>
                </a:tc>
                <a:tc hMerge="1">
                  <a:txBody>
                    <a:bodyPr/>
                    <a:lstStyle/>
                    <a:p>
                      <a:endParaRPr lang="zh-CN"/>
                    </a:p>
                  </a:txBody>
                  <a:tcPr marL="96441" marR="96441" marT="48218" marB="48218" anchor="ctr"/>
                </a:tc>
              </a:tr>
            </a:tbl>
          </a:graphicData>
        </a:graphic>
      </p:graphicFrame>
      <p:sp>
        <p:nvSpPr>
          <p:cNvPr id="14" name="Content Placeholder 2"/>
          <p:cNvSpPr txBox="1"/>
          <p:nvPr/>
        </p:nvSpPr>
        <p:spPr>
          <a:xfrm>
            <a:off x="8434327" y="2032149"/>
            <a:ext cx="4115728" cy="4752528"/>
          </a:xfrm>
          <a:prstGeom prst="rect">
            <a:avLst/>
          </a:prstGeom>
          <a:solidFill>
            <a:schemeClr val="accent4">
              <a:lumMod val="25000"/>
              <a:lumOff val="75000"/>
            </a:schemeClr>
          </a:solidFill>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endParaRPr lang="en-US" altLang="zh-CN" sz="2400" dirty="0" smtClean="0"/>
          </a:p>
          <a:p>
            <a:pPr algn="l"/>
            <a:r>
              <a:rPr lang="zh-CN" altLang="en-US" sz="2400" dirty="0" smtClean="0"/>
              <a:t>备注</a:t>
            </a:r>
            <a:r>
              <a:rPr lang="zh-CN" altLang="en-US" sz="2400" dirty="0"/>
              <a:t>：若按照培训费管理办法中的师资费标准发放，需符合培训费的报销流程，培训费实行综合定额标准，分项核定、总额控制（师资费在综合定额标准外单独核算），为便于核定标准，培训费中的各项费用和师资费要一同报销。</a:t>
            </a: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9963" y="436281"/>
            <a:ext cx="4155770" cy="559039"/>
          </a:xfrm>
          <a:prstGeom prst="rect">
            <a:avLst/>
          </a:prstGeom>
        </p:spPr>
        <p:txBody>
          <a:bodyPr wrap="none" lIns="96433" tIns="48216" rIns="96433" bIns="48216">
            <a:spAutoFit/>
          </a:bodyPr>
          <a:lstStyle/>
          <a:p>
            <a:r>
              <a:rPr lang="zh-CN" altLang="en-US" sz="3000" b="1" dirty="0">
                <a:solidFill>
                  <a:schemeClr val="accent1"/>
                </a:solidFill>
                <a:latin typeface="微软雅黑" panose="020B0503020204020204" pitchFamily="34" charset="-122"/>
                <a:ea typeface="微软雅黑" panose="020B0503020204020204" pitchFamily="34" charset="-122"/>
              </a:rPr>
              <a:t>一、人员经费发放标准 </a:t>
            </a:r>
          </a:p>
        </p:txBody>
      </p:sp>
      <p:grpSp>
        <p:nvGrpSpPr>
          <p:cNvPr id="8" name="组合 7"/>
          <p:cNvGrpSpPr/>
          <p:nvPr/>
        </p:nvGrpSpPr>
        <p:grpSpPr>
          <a:xfrm>
            <a:off x="186113" y="2867489"/>
            <a:ext cx="2162607" cy="2162489"/>
            <a:chOff x="1288473" y="2715491"/>
            <a:chExt cx="2050472" cy="2050472"/>
          </a:xfrm>
        </p:grpSpPr>
        <p:sp>
          <p:nvSpPr>
            <p:cNvPr id="6" name="椭圆 5"/>
            <p:cNvSpPr/>
            <p:nvPr/>
          </p:nvSpPr>
          <p:spPr>
            <a:xfrm>
              <a:off x="1288473" y="2715491"/>
              <a:ext cx="2050472" cy="2050472"/>
            </a:xfrm>
            <a:prstGeom prst="ellipse">
              <a:avLst/>
            </a:prstGeom>
            <a:solidFill>
              <a:schemeClr val="accent1"/>
            </a:solidFill>
            <a:ln w="4762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626794" y="3325228"/>
              <a:ext cx="1151464" cy="1181927"/>
            </a:xfrm>
            <a:prstGeom prst="rect">
              <a:avLst/>
            </a:prstGeom>
          </p:spPr>
          <p:txBody>
            <a:bodyPr wrap="square">
              <a:spAutoFit/>
            </a:bodyPr>
            <a:lstStyle/>
            <a:p>
              <a:pPr algn="ctr"/>
              <a:r>
                <a:rPr lang="en-US" altLang="zh-CN" sz="2500" b="1" dirty="0" smtClean="0">
                  <a:solidFill>
                    <a:schemeClr val="bg1"/>
                  </a:solidFill>
                  <a:latin typeface="微软雅黑" panose="020B0503020204020204" pitchFamily="34" charset="-122"/>
                  <a:ea typeface="微软雅黑" panose="020B0503020204020204" pitchFamily="34" charset="-122"/>
                </a:rPr>
                <a:t>6.</a:t>
              </a:r>
              <a:r>
                <a:rPr lang="zh-CN" altLang="en-US" sz="2500" b="1" dirty="0" smtClean="0">
                  <a:solidFill>
                    <a:schemeClr val="bg1"/>
                  </a:solidFill>
                  <a:latin typeface="微软雅黑" panose="020B0503020204020204" pitchFamily="34" charset="-122"/>
                  <a:ea typeface="微软雅黑" panose="020B0503020204020204" pitchFamily="34" charset="-122"/>
                </a:rPr>
                <a:t>评审</a:t>
              </a:r>
              <a:r>
                <a:rPr lang="zh-CN" altLang="en-US" sz="2500" b="1" dirty="0">
                  <a:solidFill>
                    <a:schemeClr val="bg1"/>
                  </a:solidFill>
                  <a:latin typeface="微软雅黑" panose="020B0503020204020204" pitchFamily="34" charset="-122"/>
                  <a:ea typeface="微软雅黑" panose="020B0503020204020204" pitchFamily="34" charset="-122"/>
                </a:rPr>
                <a:t>费执行标准</a:t>
              </a:r>
            </a:p>
          </p:txBody>
        </p:sp>
      </p:grpSp>
      <p:sp>
        <p:nvSpPr>
          <p:cNvPr id="9" name="右中括号 8"/>
          <p:cNvSpPr/>
          <p:nvPr/>
        </p:nvSpPr>
        <p:spPr>
          <a:xfrm flipH="1">
            <a:off x="2476722" y="2410883"/>
            <a:ext cx="277632" cy="3075703"/>
          </a:xfrm>
          <a:prstGeom prst="rightBracket">
            <a:avLst>
              <a:gd name="adj" fmla="val 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96433" tIns="48216" rIns="96433" bIns="48216" rtlCol="0" anchor="ctr"/>
          <a:lstStyle/>
          <a:p>
            <a:pPr algn="ctr"/>
            <a:endParaRPr lang="zh-CN" altLang="en-US"/>
          </a:p>
        </p:txBody>
      </p:sp>
      <p:grpSp>
        <p:nvGrpSpPr>
          <p:cNvPr id="14" name="组合 13"/>
          <p:cNvGrpSpPr/>
          <p:nvPr/>
        </p:nvGrpSpPr>
        <p:grpSpPr>
          <a:xfrm>
            <a:off x="2900983" y="1652372"/>
            <a:ext cx="1691363" cy="1691271"/>
            <a:chOff x="1288473" y="2715491"/>
            <a:chExt cx="2050472" cy="2050472"/>
          </a:xfrm>
          <a:solidFill>
            <a:schemeClr val="accent1"/>
          </a:solidFill>
        </p:grpSpPr>
        <p:sp>
          <p:nvSpPr>
            <p:cNvPr id="15" name="椭圆 14"/>
            <p:cNvSpPr/>
            <p:nvPr/>
          </p:nvSpPr>
          <p:spPr>
            <a:xfrm>
              <a:off x="1288473" y="2715491"/>
              <a:ext cx="2050472" cy="2050472"/>
            </a:xfrm>
            <a:prstGeom prst="ellipse">
              <a:avLst/>
            </a:prstGeom>
            <a:grpFill/>
            <a:ln w="4762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690603" y="3125037"/>
              <a:ext cx="1376568" cy="1231375"/>
            </a:xfrm>
            <a:prstGeom prst="rect">
              <a:avLst/>
            </a:prstGeom>
            <a:grpFill/>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一般的评审费标准</a:t>
              </a:r>
              <a:endParaRPr lang="zh-CN" altLang="en-US" sz="1200" dirty="0">
                <a:solidFill>
                  <a:schemeClr val="bg1"/>
                </a:solidFill>
              </a:endParaRPr>
            </a:p>
          </p:txBody>
        </p:sp>
      </p:grpSp>
      <p:grpSp>
        <p:nvGrpSpPr>
          <p:cNvPr id="17" name="组合 16"/>
          <p:cNvGrpSpPr/>
          <p:nvPr/>
        </p:nvGrpSpPr>
        <p:grpSpPr>
          <a:xfrm>
            <a:off x="2885758" y="4731095"/>
            <a:ext cx="1599401" cy="1538524"/>
            <a:chOff x="1288473" y="2715491"/>
            <a:chExt cx="2050472" cy="2050472"/>
          </a:xfrm>
          <a:solidFill>
            <a:schemeClr val="accent1"/>
          </a:solidFill>
        </p:grpSpPr>
        <p:sp>
          <p:nvSpPr>
            <p:cNvPr id="18" name="椭圆 17"/>
            <p:cNvSpPr/>
            <p:nvPr/>
          </p:nvSpPr>
          <p:spPr>
            <a:xfrm>
              <a:off x="1288473" y="2715491"/>
              <a:ext cx="2050472" cy="2050472"/>
            </a:xfrm>
            <a:prstGeom prst="ellipse">
              <a:avLst/>
            </a:prstGeom>
            <a:grpFill/>
            <a:ln w="4762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03891" y="3113828"/>
              <a:ext cx="1376568" cy="1353628"/>
            </a:xfrm>
            <a:prstGeom prst="rect">
              <a:avLst/>
            </a:prstGeom>
            <a:grp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政府采购评审费标准</a:t>
              </a:r>
              <a:endParaRPr lang="zh-CN" altLang="en-US" sz="1200" dirty="0">
                <a:solidFill>
                  <a:schemeClr val="bg1"/>
                </a:solidFill>
              </a:endParaRPr>
            </a:p>
          </p:txBody>
        </p:sp>
      </p:grpSp>
      <p:sp>
        <p:nvSpPr>
          <p:cNvPr id="10" name="矩形 9"/>
          <p:cNvSpPr/>
          <p:nvPr/>
        </p:nvSpPr>
        <p:spPr>
          <a:xfrm>
            <a:off x="4592345" y="1833766"/>
            <a:ext cx="8965821" cy="1574701"/>
          </a:xfrm>
          <a:prstGeom prst="rect">
            <a:avLst/>
          </a:prstGeom>
        </p:spPr>
        <p:txBody>
          <a:bodyPr wrap="square" lIns="96433" tIns="48216" rIns="96433" bIns="48216">
            <a:spAutoFit/>
          </a:bodyPr>
          <a:lstStyle/>
          <a:p>
            <a:pPr marL="301625" indent="-301625">
              <a:buFont typeface="Wingdings" panose="05000000000000000000" pitchFamily="2" charset="2"/>
              <a:buChar char="l"/>
            </a:pPr>
            <a:r>
              <a:rPr lang="zh-CN" altLang="en-US" sz="2400" dirty="0" smtClean="0">
                <a:latin typeface="微软雅黑" panose="020B0503020204020204" pitchFamily="34" charset="-122"/>
                <a:ea typeface="微软雅黑" panose="020B0503020204020204" pitchFamily="34" charset="-122"/>
              </a:rPr>
              <a:t>高级</a:t>
            </a:r>
            <a:r>
              <a:rPr lang="zh-CN" altLang="en-US" sz="2400" dirty="0">
                <a:latin typeface="微软雅黑" panose="020B0503020204020204" pitchFamily="34" charset="-122"/>
                <a:ea typeface="微软雅黑" panose="020B0503020204020204" pitchFamily="34" charset="-122"/>
              </a:rPr>
              <a:t>专业技术职称或同等专业水平的</a:t>
            </a:r>
            <a:r>
              <a:rPr lang="zh-CN" altLang="en-US" sz="2400" dirty="0" smtClean="0">
                <a:latin typeface="微软雅黑" panose="020B0503020204020204" pitchFamily="34" charset="-122"/>
                <a:ea typeface="微软雅黑" panose="020B0503020204020204" pitchFamily="34" charset="-122"/>
              </a:rPr>
              <a:t>人员</a:t>
            </a:r>
            <a:r>
              <a:rPr lang="zh-CN" altLang="en-US" sz="2400" dirty="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每人</a:t>
            </a:r>
            <a:r>
              <a:rPr lang="zh-CN" altLang="en-US" sz="2400" dirty="0">
                <a:latin typeface="微软雅黑" panose="020B0503020204020204" pitchFamily="34" charset="-122"/>
                <a:ea typeface="微软雅黑" panose="020B0503020204020204" pitchFamily="34" charset="-122"/>
              </a:rPr>
              <a:t>每天</a:t>
            </a:r>
            <a:r>
              <a:rPr lang="en-US" altLang="zh-CN" sz="2400" dirty="0">
                <a:latin typeface="微软雅黑" panose="020B0503020204020204" pitchFamily="34" charset="-122"/>
                <a:ea typeface="微软雅黑" panose="020B0503020204020204" pitchFamily="34" charset="-122"/>
              </a:rPr>
              <a:t>800</a:t>
            </a:r>
            <a:r>
              <a:rPr lang="zh-CN" altLang="en-US" sz="2400" dirty="0">
                <a:latin typeface="微软雅黑" panose="020B0503020204020204" pitchFamily="34" charset="-122"/>
                <a:ea typeface="微软雅黑" panose="020B0503020204020204" pitchFamily="34" charset="-122"/>
              </a:rPr>
              <a:t>元</a:t>
            </a:r>
            <a:endParaRPr lang="en-US" altLang="zh-CN" sz="2400" dirty="0" smtClean="0">
              <a:latin typeface="微软雅黑" panose="020B0503020204020204" pitchFamily="34" charset="-122"/>
              <a:ea typeface="微软雅黑" panose="020B0503020204020204" pitchFamily="34" charset="-122"/>
            </a:endParaRPr>
          </a:p>
          <a:p>
            <a:pPr marL="301625" indent="-301625">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中级专业技术职称或同等专业水平的</a:t>
            </a:r>
            <a:r>
              <a:rPr lang="zh-CN" altLang="en-US" sz="2400" dirty="0" smtClean="0">
                <a:latin typeface="微软雅黑" panose="020B0503020204020204" pitchFamily="34" charset="-122"/>
                <a:ea typeface="微软雅黑" panose="020B0503020204020204" pitchFamily="34" charset="-122"/>
              </a:rPr>
              <a:t>人员</a:t>
            </a:r>
            <a:r>
              <a:rPr lang="zh-CN" altLang="en-US" sz="2400" dirty="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每人</a:t>
            </a:r>
            <a:r>
              <a:rPr lang="zh-CN" altLang="en-US" sz="2400" dirty="0">
                <a:latin typeface="微软雅黑" panose="020B0503020204020204" pitchFamily="34" charset="-122"/>
                <a:ea typeface="微软雅黑" panose="020B0503020204020204" pitchFamily="34" charset="-122"/>
              </a:rPr>
              <a:t>每天</a:t>
            </a:r>
            <a:r>
              <a:rPr lang="en-US" altLang="zh-CN" sz="2400" dirty="0">
                <a:latin typeface="微软雅黑" panose="020B0503020204020204" pitchFamily="34" charset="-122"/>
                <a:ea typeface="微软雅黑" panose="020B0503020204020204" pitchFamily="34" charset="-122"/>
              </a:rPr>
              <a:t>500</a:t>
            </a:r>
            <a:r>
              <a:rPr lang="zh-CN" altLang="en-US" sz="2400" dirty="0" smtClean="0">
                <a:latin typeface="微软雅黑" panose="020B0503020204020204" pitchFamily="34" charset="-122"/>
                <a:ea typeface="微软雅黑" panose="020B0503020204020204" pitchFamily="34" charset="-122"/>
              </a:rPr>
              <a:t>元</a:t>
            </a:r>
            <a:endParaRPr lang="en-US" altLang="zh-CN" sz="2400" dirty="0" smtClean="0">
              <a:latin typeface="微软雅黑" panose="020B0503020204020204" pitchFamily="34" charset="-122"/>
              <a:ea typeface="微软雅黑" panose="020B0503020204020204" pitchFamily="34" charset="-122"/>
            </a:endParaRPr>
          </a:p>
          <a:p>
            <a:pPr marL="301625" indent="-301625">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初级专业技术职称或同等专业水平的人员：每人每天</a:t>
            </a:r>
            <a:r>
              <a:rPr lang="en-US" altLang="zh-CN" sz="2400" dirty="0">
                <a:latin typeface="微软雅黑" panose="020B0503020204020204" pitchFamily="34" charset="-122"/>
                <a:ea typeface="微软雅黑" panose="020B0503020204020204" pitchFamily="34" charset="-122"/>
              </a:rPr>
              <a:t>300</a:t>
            </a:r>
            <a:r>
              <a:rPr lang="zh-CN" altLang="en-US" sz="2400" dirty="0" smtClean="0">
                <a:latin typeface="微软雅黑" panose="020B0503020204020204" pitchFamily="34" charset="-122"/>
                <a:ea typeface="微软雅黑" panose="020B0503020204020204" pitchFamily="34" charset="-122"/>
              </a:rPr>
              <a:t>元</a:t>
            </a:r>
            <a:endParaRPr lang="en-US" altLang="zh-CN" sz="2400" dirty="0" smtClean="0">
              <a:latin typeface="微软雅黑" panose="020B0503020204020204" pitchFamily="34" charset="-122"/>
              <a:ea typeface="微软雅黑" panose="020B0503020204020204" pitchFamily="34" charset="-122"/>
            </a:endParaRPr>
          </a:p>
          <a:p>
            <a:pPr marL="301625" indent="-301625">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其他类临时</a:t>
            </a:r>
            <a:r>
              <a:rPr lang="zh-CN" altLang="en-US" sz="2400" dirty="0" smtClean="0">
                <a:latin typeface="微软雅黑" panose="020B0503020204020204" pitchFamily="34" charset="-122"/>
                <a:ea typeface="微软雅黑" panose="020B0503020204020204" pitchFamily="34" charset="-122"/>
              </a:rPr>
              <a:t>用工：每人</a:t>
            </a:r>
            <a:r>
              <a:rPr lang="zh-CN" altLang="en-US" sz="2400" dirty="0">
                <a:latin typeface="微软雅黑" panose="020B0503020204020204" pitchFamily="34" charset="-122"/>
                <a:ea typeface="微软雅黑" panose="020B0503020204020204" pitchFamily="34" charset="-122"/>
              </a:rPr>
              <a:t>每天</a:t>
            </a:r>
            <a:r>
              <a:rPr lang="en-US" altLang="zh-CN" sz="2400" dirty="0">
                <a:latin typeface="微软雅黑" panose="020B0503020204020204" pitchFamily="34" charset="-122"/>
                <a:ea typeface="微软雅黑" panose="020B0503020204020204" pitchFamily="34" charset="-122"/>
              </a:rPr>
              <a:t>150-200</a:t>
            </a:r>
            <a:r>
              <a:rPr lang="zh-CN" altLang="en-US" sz="2400" dirty="0">
                <a:latin typeface="微软雅黑" panose="020B0503020204020204" pitchFamily="34" charset="-122"/>
                <a:ea typeface="微软雅黑" panose="020B0503020204020204" pitchFamily="34" charset="-122"/>
              </a:rPr>
              <a:t>元</a:t>
            </a:r>
            <a:r>
              <a:rPr lang="en-US" altLang="zh-CN" sz="2400" dirty="0" smtClean="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21" name="矩形 20"/>
          <p:cNvSpPr/>
          <p:nvPr/>
        </p:nvSpPr>
        <p:spPr>
          <a:xfrm>
            <a:off x="4485160" y="4578347"/>
            <a:ext cx="8640960" cy="1851700"/>
          </a:xfrm>
          <a:prstGeom prst="rect">
            <a:avLst/>
          </a:prstGeom>
        </p:spPr>
        <p:txBody>
          <a:bodyPr wrap="square" lIns="96433" tIns="48216" rIns="96433" bIns="48216">
            <a:spAutoFit/>
          </a:bodyPr>
          <a:lstStyle/>
          <a:p>
            <a:pPr marL="301625" indent="-301625">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评审时间在半天（或</a:t>
            </a: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小时）及以内的，按</a:t>
            </a:r>
            <a:r>
              <a:rPr lang="en-US" altLang="zh-CN" sz="2400" dirty="0">
                <a:latin typeface="微软雅黑" panose="020B0503020204020204" pitchFamily="34" charset="-122"/>
                <a:ea typeface="微软雅黑" panose="020B0503020204020204" pitchFamily="34" charset="-122"/>
              </a:rPr>
              <a:t>400</a:t>
            </a:r>
            <a:r>
              <a:rPr lang="zh-CN" altLang="en-US" sz="2400" dirty="0">
                <a:latin typeface="微软雅黑" panose="020B0503020204020204" pitchFamily="34" charset="-122"/>
                <a:ea typeface="微软雅黑" panose="020B0503020204020204" pitchFamily="34" charset="-122"/>
              </a:rPr>
              <a:t>元</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次的基数支付</a:t>
            </a:r>
            <a:endParaRPr lang="en-US" altLang="zh-CN" sz="2400" dirty="0">
              <a:latin typeface="微软雅黑" panose="020B0503020204020204" pitchFamily="34" charset="-122"/>
              <a:ea typeface="微软雅黑" panose="020B0503020204020204" pitchFamily="34" charset="-122"/>
            </a:endParaRPr>
          </a:p>
          <a:p>
            <a:pPr marL="301625" indent="-301625">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超过半天（或</a:t>
            </a: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小时）的，超出部分按</a:t>
            </a:r>
            <a:r>
              <a:rPr lang="en-US" altLang="zh-CN" sz="2400" dirty="0">
                <a:latin typeface="微软雅黑" panose="020B0503020204020204" pitchFamily="34" charset="-122"/>
                <a:ea typeface="微软雅黑" panose="020B0503020204020204" pitchFamily="34" charset="-122"/>
              </a:rPr>
              <a:t>50</a:t>
            </a:r>
            <a:r>
              <a:rPr lang="zh-CN" altLang="en-US" sz="2400" dirty="0" smtClean="0">
                <a:latin typeface="微软雅黑" panose="020B0503020204020204" pitchFamily="34" charset="-122"/>
                <a:ea typeface="微软雅黑" panose="020B0503020204020204" pitchFamily="34" charset="-122"/>
              </a:rPr>
              <a:t>元每半小时</a:t>
            </a:r>
            <a:r>
              <a:rPr lang="zh-CN" altLang="en-US" sz="2400" dirty="0">
                <a:latin typeface="微软雅黑" panose="020B0503020204020204" pitchFamily="34" charset="-122"/>
                <a:ea typeface="微软雅黑" panose="020B0503020204020204" pitchFamily="34" charset="-122"/>
              </a:rPr>
              <a:t>的标准支付，不足半小时的按半小时计算。</a:t>
            </a:r>
          </a:p>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52755" y="1240155"/>
            <a:ext cx="11385550" cy="1799590"/>
          </a:xfrm>
          <a:prstGeom prst="roundRect">
            <a:avLst>
              <a:gd name="adj" fmla="val 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524510" y="1371600"/>
            <a:ext cx="11241405" cy="1550035"/>
          </a:xfrm>
          <a:prstGeom prst="rect">
            <a:avLst/>
          </a:prstGeom>
          <a:noFill/>
        </p:spPr>
        <p:txBody>
          <a:bodyPr wrap="square" lIns="0" tIns="0" rIns="0" bIns="0" rtlCol="0">
            <a:spAutoFit/>
          </a:bodyPr>
          <a:lstStyle/>
          <a:p>
            <a:pPr algn="just">
              <a:lnSpc>
                <a:spcPct val="120000"/>
              </a:lnSpc>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公务接待</a:t>
            </a:r>
            <a:r>
              <a:rPr lang="zh-CN" altLang="en-US" sz="2800" dirty="0">
                <a:latin typeface="Arial" panose="020B0604020202020204" pitchFamily="34" charset="0"/>
                <a:ea typeface="微软雅黑" panose="020B0503020204020204" pitchFamily="34" charset="-122"/>
                <a:cs typeface="+mn-ea"/>
                <a:sym typeface="Arial" panose="020B0604020202020204" pitchFamily="34" charset="0"/>
              </a:rPr>
              <a:t>对象为到学校从事公务活动</a:t>
            </a:r>
            <a:r>
              <a:rPr lang="en-US" altLang="zh-CN" sz="28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800" dirty="0">
                <a:latin typeface="Arial" panose="020B0604020202020204" pitchFamily="34" charset="0"/>
                <a:ea typeface="微软雅黑" panose="020B0503020204020204" pitchFamily="34" charset="-122"/>
                <a:cs typeface="+mn-ea"/>
                <a:sym typeface="Arial" panose="020B0604020202020204" pitchFamily="34" charset="0"/>
              </a:rPr>
              <a:t>出席会议、考察调研、执行任务、学习交流、检查指导、请示汇报等</a:t>
            </a:r>
            <a:r>
              <a:rPr lang="en-US" altLang="zh-CN" sz="28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800" dirty="0">
                <a:latin typeface="Arial" panose="020B0604020202020204" pitchFamily="34" charset="0"/>
                <a:ea typeface="微软雅黑" panose="020B0503020204020204" pitchFamily="34" charset="-122"/>
                <a:cs typeface="+mn-ea"/>
                <a:sym typeface="Arial" panose="020B0604020202020204" pitchFamily="34" charset="0"/>
              </a:rPr>
              <a:t>的单位和个人，开支范围包括接待住宿、用餐以及公务接待用车。</a:t>
            </a:r>
            <a:endParaRPr lang="en-US" altLang="zh-CN" sz="2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矩形 93"/>
          <p:cNvSpPr/>
          <p:nvPr/>
        </p:nvSpPr>
        <p:spPr>
          <a:xfrm>
            <a:off x="308695" y="1096045"/>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93"/>
          <p:cNvSpPr/>
          <p:nvPr/>
        </p:nvSpPr>
        <p:spPr>
          <a:xfrm rot="10800000">
            <a:off x="11547038" y="3040271"/>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2440653"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22" name="TextBox 46"/>
          <p:cNvSpPr txBox="1"/>
          <p:nvPr/>
        </p:nvSpPr>
        <p:spPr>
          <a:xfrm>
            <a:off x="4815422"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29" name="TextBox 46"/>
          <p:cNvSpPr txBox="1"/>
          <p:nvPr/>
        </p:nvSpPr>
        <p:spPr>
          <a:xfrm>
            <a:off x="9603059"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dirty="0">
                <a:latin typeface="Arial" panose="020B0604020202020204" pitchFamily="34" charset="0"/>
                <a:cs typeface="+mn-ea"/>
                <a:sym typeface="Arial" panose="020B0604020202020204" pitchFamily="34" charset="0"/>
              </a:rPr>
              <a:t>请替换字内容</a:t>
            </a:r>
          </a:p>
        </p:txBody>
      </p:sp>
      <p:sp>
        <p:nvSpPr>
          <p:cNvPr id="19" name="矩形 18"/>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cs typeface="+mn-ea"/>
              <a:sym typeface="+mn-lt"/>
            </a:endParaRPr>
          </a:p>
        </p:txBody>
      </p:sp>
      <p:sp>
        <p:nvSpPr>
          <p:cNvPr id="20" name="矩形 19"/>
          <p:cNvSpPr/>
          <p:nvPr/>
        </p:nvSpPr>
        <p:spPr>
          <a:xfrm>
            <a:off x="11837790" y="362214"/>
            <a:ext cx="1020603" cy="586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70">
              <a:solidFill>
                <a:prstClr val="white"/>
              </a:solidFill>
              <a:cs typeface="+mn-ea"/>
              <a:sym typeface="+mn-lt"/>
            </a:endParaRPr>
          </a:p>
        </p:txBody>
      </p:sp>
      <p:sp>
        <p:nvSpPr>
          <p:cNvPr id="31" name="文本框 30"/>
          <p:cNvSpPr txBox="1"/>
          <p:nvPr/>
        </p:nvSpPr>
        <p:spPr>
          <a:xfrm>
            <a:off x="308695" y="375965"/>
            <a:ext cx="3824154" cy="528263"/>
          </a:xfrm>
          <a:prstGeom prst="rect">
            <a:avLst/>
          </a:prstGeom>
          <a:noFill/>
        </p:spPr>
        <p:txBody>
          <a:bodyPr wrap="square" lIns="96434" tIns="48217" rIns="96434" bIns="48217" rtlCol="0">
            <a:spAutoFit/>
          </a:bodyPr>
          <a:lstStyle/>
          <a:p>
            <a:pPr defTabSz="963930"/>
            <a:r>
              <a:rPr lang="zh-CN" altLang="en-US" sz="2800" b="1"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二、公务</a:t>
            </a:r>
            <a:r>
              <a:rPr lang="zh-CN" altLang="en-US" sz="2800" b="1" dirty="0">
                <a:solidFill>
                  <a:srgbClr val="E7E6E6">
                    <a:lumMod val="25000"/>
                  </a:srgbClr>
                </a:solidFill>
                <a:latin typeface="微软雅黑" panose="020B0503020204020204" pitchFamily="34" charset="-122"/>
                <a:ea typeface="微软雅黑" panose="020B0503020204020204" pitchFamily="34" charset="-122"/>
                <a:cs typeface="+mn-ea"/>
                <a:sym typeface="+mn-lt"/>
              </a:rPr>
              <a:t>接待</a:t>
            </a:r>
          </a:p>
        </p:txBody>
      </p:sp>
      <p:sp>
        <p:nvSpPr>
          <p:cNvPr id="34" name="Content Placeholder 2"/>
          <p:cNvSpPr txBox="1"/>
          <p:nvPr/>
        </p:nvSpPr>
        <p:spPr>
          <a:xfrm>
            <a:off x="823595" y="3200400"/>
            <a:ext cx="12034798" cy="3904615"/>
          </a:xfrm>
          <a:prstGeom prst="rect">
            <a:avLst/>
          </a:prstGeom>
          <a:solidFill>
            <a:schemeClr val="accent4">
              <a:lumMod val="25000"/>
              <a:lumOff val="75000"/>
            </a:schemeClr>
          </a:solidFill>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报销时需要提供的原始凭证和附件：</a:t>
            </a:r>
            <a:endParaRPr lang="en-US" altLang="zh-CN"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r>
              <a:rPr lang="en-US" altLang="zh-CN"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lang="zh-CN" altLang="en-US"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审批完整的报销单</a:t>
            </a:r>
            <a:endParaRPr lang="en-US" altLang="zh-CN"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r>
              <a:rPr lang="en-US" altLang="zh-CN"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lang="zh-CN" altLang="en-US"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昆明医科大学公务接待审批登记表</a:t>
            </a:r>
            <a:endParaRPr lang="en-US" altLang="zh-CN"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r>
              <a:rPr lang="en-US" altLang="zh-CN"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r>
              <a:rPr lang="zh-CN" altLang="en-US"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昆明医科大学公务接待清单</a:t>
            </a:r>
            <a:endParaRPr lang="en-US" altLang="zh-CN"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r>
              <a:rPr lang="en-US" altLang="zh-CN"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r>
              <a:rPr lang="zh-CN" altLang="en-US"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派出单位</a:t>
            </a:r>
            <a:r>
              <a:rPr lang="zh-CN" altLang="en-US" sz="2400" dirty="0" smtClean="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公函</a:t>
            </a:r>
            <a:endParaRPr lang="en-US" altLang="zh-CN" sz="2400" dirty="0" smtClean="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r>
              <a:rPr lang="en-US" altLang="zh-CN" sz="2400" dirty="0" smtClean="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lang="en-US" altLang="zh-CN"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开支各项费用的正式发票、刷卡凭据及清单</a:t>
            </a:r>
          </a:p>
          <a:p>
            <a:pPr algn="just">
              <a:lnSpc>
                <a:spcPct val="150000"/>
              </a:lnSpc>
              <a:spcBef>
                <a:spcPts val="0"/>
              </a:spcBef>
              <a:spcAft>
                <a:spcPts val="0"/>
              </a:spcAft>
            </a:pPr>
            <a:r>
              <a:rPr lang="en-US" altLang="zh-CN"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a:t>
            </a:r>
            <a:r>
              <a:rPr lang="zh-CN" altLang="zh-CN" sz="2400" dirty="0" smtClean="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菜单</a:t>
            </a:r>
            <a:r>
              <a:rPr lang="zh-CN" altLang="en-US" sz="2400" dirty="0" smtClean="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（因为公务接待不得提供高档</a:t>
            </a:r>
            <a:r>
              <a:rPr lang="zh-CN" altLang="en-US"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菜肴和用</a:t>
            </a:r>
            <a:r>
              <a:rPr lang="zh-CN" altLang="en-US" sz="2400" dirty="0" smtClean="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野生保护</a:t>
            </a:r>
            <a:r>
              <a:rPr lang="zh-CN" altLang="en-US"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动植物制作的菜肴）</a:t>
            </a:r>
          </a:p>
          <a:p>
            <a:pPr algn="just">
              <a:lnSpc>
                <a:spcPct val="150000"/>
              </a:lnSpc>
              <a:spcBef>
                <a:spcPts val="0"/>
              </a:spcBef>
              <a:spcAft>
                <a:spcPts val="0"/>
              </a:spcAft>
            </a:pPr>
            <a:endParaRPr lang="en-US" altLang="zh-CN"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endParaRPr lang="en-US" altLang="zh-CN"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endParaRPr lang="en-US" altLang="zh-CN"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anim calcmode="lin" valueType="num">
                                      <p:cBhvr>
                                        <p:cTn id="10" dur="500" fill="hold"/>
                                        <p:tgtEl>
                                          <p:spTgt spid="40"/>
                                        </p:tgtEl>
                                        <p:attrNameLst>
                                          <p:attrName>ppt_x</p:attrName>
                                        </p:attrNameLst>
                                      </p:cBhvr>
                                      <p:tavLst>
                                        <p:tav tm="0">
                                          <p:val>
                                            <p:fltVal val="0.5"/>
                                          </p:val>
                                        </p:tav>
                                        <p:tav tm="100000">
                                          <p:val>
                                            <p:strVal val="#ppt_x"/>
                                          </p:val>
                                        </p:tav>
                                      </p:tavLst>
                                    </p:anim>
                                    <p:anim calcmode="lin" valueType="num">
                                      <p:cBhvr>
                                        <p:cTn id="11" dur="500" fill="hold"/>
                                        <p:tgtEl>
                                          <p:spTgt spid="40"/>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1309277" y="652925"/>
            <a:ext cx="7136322" cy="78578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64290" rIns="128580" bIns="64290" anchor="ctr"/>
          <a:lstStyle/>
          <a:p>
            <a:pPr algn="ctr" fontAlgn="auto">
              <a:defRPr/>
            </a:pPr>
            <a:endParaRPr lang="zh-CN" altLang="en-US" sz="1400" noProof="1">
              <a:latin typeface="微软雅黑" panose="020B0503020204020204" pitchFamily="34" charset="-122"/>
              <a:ea typeface="微软雅黑" panose="020B0503020204020204" pitchFamily="34" charset="-122"/>
            </a:endParaRPr>
          </a:p>
        </p:txBody>
      </p:sp>
      <p:sp>
        <p:nvSpPr>
          <p:cNvPr id="20" name="标题 4"/>
          <p:cNvSpPr txBox="1">
            <a:spLocks noChangeArrowheads="1"/>
          </p:cNvSpPr>
          <p:nvPr/>
        </p:nvSpPr>
        <p:spPr bwMode="auto">
          <a:xfrm>
            <a:off x="1791828" y="652926"/>
            <a:ext cx="5938194" cy="785782"/>
          </a:xfrm>
          <a:prstGeom prst="rect">
            <a:avLst/>
          </a:prstGeom>
          <a:noFill/>
          <a:ln w="9525">
            <a:noFill/>
            <a:miter lim="800000"/>
          </a:ln>
        </p:spPr>
        <p:txBody>
          <a:bodyPr lIns="96410" tIns="48205" rIns="96410" bIns="48205" anchor="ctr"/>
          <a:lstStyle/>
          <a:p>
            <a:r>
              <a:rPr lang="zh-CN" altLang="en-US" sz="3200" b="1" spc="633"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公务接待问题和注意</a:t>
            </a:r>
            <a:r>
              <a:rPr lang="zh-CN" altLang="en-US" sz="3200" b="1" spc="633" dirty="0" smtClean="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事项</a:t>
            </a:r>
            <a:endParaRPr lang="zh-CN" altLang="en-US" sz="3200" b="1" spc="633"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endParaRPr>
          </a:p>
        </p:txBody>
      </p:sp>
      <p:sp>
        <p:nvSpPr>
          <p:cNvPr id="21" name="右箭头 20"/>
          <p:cNvSpPr/>
          <p:nvPr/>
        </p:nvSpPr>
        <p:spPr>
          <a:xfrm>
            <a:off x="7730022" y="995012"/>
            <a:ext cx="389160" cy="20090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64290" rIns="128580" bIns="64290" anchor="ctr"/>
          <a:lstStyle/>
          <a:p>
            <a:pPr algn="ctr" fontAlgn="auto">
              <a:defRPr/>
            </a:pPr>
            <a:endParaRPr lang="zh-CN" altLang="en-US" sz="1400" noProof="1">
              <a:latin typeface="微软雅黑" panose="020B0503020204020204" pitchFamily="34" charset="-122"/>
              <a:ea typeface="微软雅黑" panose="020B0503020204020204" pitchFamily="34" charset="-122"/>
            </a:endParaRPr>
          </a:p>
        </p:txBody>
      </p:sp>
      <p:sp>
        <p:nvSpPr>
          <p:cNvPr id="22" name="圆角矩形 21"/>
          <p:cNvSpPr/>
          <p:nvPr/>
        </p:nvSpPr>
        <p:spPr>
          <a:xfrm>
            <a:off x="1090656" y="1574923"/>
            <a:ext cx="11171367" cy="5478106"/>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1532831" y="1643613"/>
            <a:ext cx="10729192" cy="4896544"/>
          </a:xfrm>
          <a:prstGeom prst="roundRect">
            <a:avLst>
              <a:gd name="adj" fmla="val 8586"/>
            </a:avLst>
          </a:prstGeom>
          <a:solidFill>
            <a:schemeClr val="accent1"/>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865337" y="2110850"/>
            <a:ext cx="10180662" cy="3175145"/>
          </a:xfrm>
          <a:prstGeom prst="rect">
            <a:avLst/>
          </a:prstGeom>
        </p:spPr>
        <p:txBody>
          <a:bodyPr wrap="square" lIns="96437" tIns="48219" rIns="96437" bIns="48219">
            <a:spAutoFit/>
          </a:bodyPr>
          <a:lstStyle/>
          <a:p>
            <a:r>
              <a:rPr lang="en-US" altLang="zh-CN" sz="2000" b="1" dirty="0" smtClean="0">
                <a:latin typeface="思源黑体 CN Medium" panose="020B0600000000000000" pitchFamily="34" charset="-122"/>
                <a:ea typeface="思源黑体 CN Medium" panose="020B0600000000000000" pitchFamily="34" charset="-122"/>
              </a:rPr>
              <a:t>1</a:t>
            </a:r>
            <a:r>
              <a:rPr lang="en-US" altLang="zh-CN" sz="2000" b="1" dirty="0">
                <a:latin typeface="思源黑体 CN Medium" panose="020B0600000000000000" pitchFamily="34" charset="-122"/>
                <a:ea typeface="思源黑体 CN Medium" panose="020B0600000000000000" pitchFamily="34" charset="-122"/>
              </a:rPr>
              <a:t>.</a:t>
            </a:r>
            <a:r>
              <a:rPr lang="zh-CN" altLang="en-US" sz="2000" b="1" dirty="0">
                <a:latin typeface="思源黑体 CN Medium" panose="020B0600000000000000" pitchFamily="34" charset="-122"/>
                <a:ea typeface="思源黑体 CN Medium" panose="020B0600000000000000" pitchFamily="34" charset="-122"/>
              </a:rPr>
              <a:t>接待费用实行预算管理，不得超过日常运转经费的</a:t>
            </a:r>
            <a:r>
              <a:rPr lang="en-US" altLang="zh-CN" sz="2000" b="1" dirty="0">
                <a:latin typeface="思源黑体 CN Medium" panose="020B0600000000000000" pitchFamily="34" charset="-122"/>
                <a:ea typeface="思源黑体 CN Medium" panose="020B0600000000000000" pitchFamily="34" charset="-122"/>
              </a:rPr>
              <a:t>2%</a:t>
            </a:r>
            <a:r>
              <a:rPr lang="zh-CN" altLang="en-US" sz="2000" b="1" dirty="0" smtClean="0">
                <a:latin typeface="思源黑体 CN Medium" panose="020B0600000000000000" pitchFamily="34" charset="-122"/>
                <a:ea typeface="思源黑体 CN Medium" panose="020B0600000000000000" pitchFamily="34" charset="-122"/>
              </a:rPr>
              <a:t>。</a:t>
            </a:r>
            <a:endParaRPr lang="zh-CN" altLang="en-US" sz="2000" b="1" dirty="0">
              <a:latin typeface="思源黑体 CN Medium" panose="020B0600000000000000" pitchFamily="34" charset="-122"/>
              <a:ea typeface="思源黑体 CN Medium" panose="020B0600000000000000" pitchFamily="34" charset="-122"/>
            </a:endParaRPr>
          </a:p>
          <a:p>
            <a:r>
              <a:rPr lang="en-US" altLang="zh-CN" sz="2000" b="1" dirty="0">
                <a:latin typeface="思源黑体 CN Medium" panose="020B0600000000000000" pitchFamily="34" charset="-122"/>
                <a:ea typeface="思源黑体 CN Medium" panose="020B0600000000000000" pitchFamily="34" charset="-122"/>
              </a:rPr>
              <a:t>2.</a:t>
            </a:r>
            <a:r>
              <a:rPr lang="zh-CN" altLang="en-US" sz="2000" b="1" dirty="0">
                <a:latin typeface="思源黑体 CN Medium" panose="020B0600000000000000" pitchFamily="34" charset="-122"/>
                <a:ea typeface="思源黑体 CN Medium" panose="020B0600000000000000" pitchFamily="34" charset="-122"/>
              </a:rPr>
              <a:t>接待用餐标准：每人每次不超过</a:t>
            </a:r>
            <a:r>
              <a:rPr lang="en-US" altLang="zh-CN" sz="2000" b="1" dirty="0">
                <a:latin typeface="思源黑体 CN Medium" panose="020B0600000000000000" pitchFamily="34" charset="-122"/>
                <a:ea typeface="思源黑体 CN Medium" panose="020B0600000000000000" pitchFamily="34" charset="-122"/>
              </a:rPr>
              <a:t>80</a:t>
            </a:r>
            <a:r>
              <a:rPr lang="zh-CN" altLang="en-US" sz="2000" b="1" dirty="0">
                <a:latin typeface="思源黑体 CN Medium" panose="020B0600000000000000" pitchFamily="34" charset="-122"/>
                <a:ea typeface="思源黑体 CN Medium" panose="020B0600000000000000" pitchFamily="34" charset="-122"/>
              </a:rPr>
              <a:t>元。</a:t>
            </a:r>
          </a:p>
          <a:p>
            <a:r>
              <a:rPr lang="en-US" altLang="zh-CN" sz="2000" b="1" dirty="0">
                <a:latin typeface="思源黑体 CN Medium" panose="020B0600000000000000" pitchFamily="34" charset="-122"/>
                <a:ea typeface="思源黑体 CN Medium" panose="020B0600000000000000" pitchFamily="34" charset="-122"/>
              </a:rPr>
              <a:t>3.</a:t>
            </a:r>
            <a:r>
              <a:rPr lang="zh-CN" altLang="en-US" sz="2000" b="1" dirty="0">
                <a:latin typeface="思源黑体 CN Medium" panose="020B0600000000000000" pitchFamily="34" charset="-122"/>
                <a:ea typeface="思源黑体 CN Medium" panose="020B0600000000000000" pitchFamily="34" charset="-122"/>
              </a:rPr>
              <a:t>因工作需要，接待单位可安排工作餐一次，限定陪餐人数：</a:t>
            </a:r>
            <a:r>
              <a:rPr lang="en-US" altLang="zh-CN" sz="2000" b="1" dirty="0">
                <a:latin typeface="思源黑体 CN Medium" panose="020B0600000000000000" pitchFamily="34" charset="-122"/>
                <a:ea typeface="思源黑体 CN Medium" panose="020B0600000000000000" pitchFamily="34" charset="-122"/>
              </a:rPr>
              <a:t>10 </a:t>
            </a:r>
            <a:r>
              <a:rPr lang="zh-CN" altLang="en-US" sz="2000" b="1" dirty="0">
                <a:latin typeface="思源黑体 CN Medium" panose="020B0600000000000000" pitchFamily="34" charset="-122"/>
                <a:ea typeface="思源黑体 CN Medium" panose="020B0600000000000000" pitchFamily="34" charset="-122"/>
              </a:rPr>
              <a:t>人以内陪同人员不超过</a:t>
            </a:r>
            <a:r>
              <a:rPr lang="en-US" altLang="zh-CN" sz="2000" b="1" dirty="0">
                <a:latin typeface="思源黑体 CN Medium" panose="020B0600000000000000" pitchFamily="34" charset="-122"/>
                <a:ea typeface="思源黑体 CN Medium" panose="020B0600000000000000" pitchFamily="34" charset="-122"/>
              </a:rPr>
              <a:t>3 </a:t>
            </a:r>
            <a:r>
              <a:rPr lang="zh-CN" altLang="en-US" sz="2000" b="1" dirty="0">
                <a:latin typeface="思源黑体 CN Medium" panose="020B0600000000000000" pitchFamily="34" charset="-122"/>
                <a:ea typeface="思源黑体 CN Medium" panose="020B0600000000000000" pitchFamily="34" charset="-122"/>
              </a:rPr>
              <a:t>人；</a:t>
            </a:r>
            <a:r>
              <a:rPr lang="en-US" altLang="zh-CN" sz="2000" b="1" dirty="0">
                <a:latin typeface="思源黑体 CN Medium" panose="020B0600000000000000" pitchFamily="34" charset="-122"/>
                <a:ea typeface="思源黑体 CN Medium" panose="020B0600000000000000" pitchFamily="34" charset="-122"/>
              </a:rPr>
              <a:t>10</a:t>
            </a:r>
            <a:r>
              <a:rPr lang="zh-CN" altLang="en-US" sz="2000" b="1" dirty="0">
                <a:latin typeface="思源黑体 CN Medium" panose="020B0600000000000000" pitchFamily="34" charset="-122"/>
                <a:ea typeface="思源黑体 CN Medium" panose="020B0600000000000000" pitchFamily="34" charset="-122"/>
              </a:rPr>
              <a:t>人以上陪同人员不超过接待对象人数的</a:t>
            </a:r>
            <a:r>
              <a:rPr lang="en-US" altLang="zh-CN" sz="2000" b="1" dirty="0">
                <a:latin typeface="思源黑体 CN Medium" panose="020B0600000000000000" pitchFamily="34" charset="-122"/>
                <a:ea typeface="思源黑体 CN Medium" panose="020B0600000000000000" pitchFamily="34" charset="-122"/>
              </a:rPr>
              <a:t>1/3</a:t>
            </a:r>
            <a:r>
              <a:rPr lang="zh-CN" altLang="en-US" sz="2000" b="1" dirty="0">
                <a:latin typeface="思源黑体 CN Medium" panose="020B0600000000000000" pitchFamily="34" charset="-122"/>
                <a:ea typeface="思源黑体 CN Medium" panose="020B0600000000000000" pitchFamily="34" charset="-122"/>
              </a:rPr>
              <a:t>。</a:t>
            </a:r>
          </a:p>
          <a:p>
            <a:r>
              <a:rPr lang="en-US" altLang="zh-CN" sz="2000" b="1" dirty="0" smtClean="0">
                <a:latin typeface="思源黑体 CN Medium" panose="020B0600000000000000" pitchFamily="34" charset="-122"/>
                <a:ea typeface="思源黑体 CN Medium" panose="020B0600000000000000" pitchFamily="34" charset="-122"/>
              </a:rPr>
              <a:t>4.</a:t>
            </a:r>
            <a:r>
              <a:rPr lang="zh-CN" altLang="en-US" sz="2000" b="1" dirty="0">
                <a:latin typeface="思源黑体 CN Medium" panose="020B0600000000000000" pitchFamily="34" charset="-122"/>
                <a:ea typeface="思源黑体 CN Medium" panose="020B0600000000000000" pitchFamily="34" charset="-122"/>
              </a:rPr>
              <a:t>学校接待的，报分管校领导审批；各单位（部门）接待的，由各单位（部门）负责人审批。</a:t>
            </a:r>
          </a:p>
          <a:p>
            <a:r>
              <a:rPr lang="en-US" altLang="zh-CN" sz="2000" b="1" dirty="0" smtClean="0">
                <a:latin typeface="思源黑体 CN Medium" panose="020B0600000000000000" pitchFamily="34" charset="-122"/>
                <a:ea typeface="思源黑体 CN Medium" panose="020B0600000000000000" pitchFamily="34" charset="-122"/>
              </a:rPr>
              <a:t>5.</a:t>
            </a:r>
            <a:r>
              <a:rPr lang="zh-CN" altLang="en-US" sz="2000" b="1" dirty="0">
                <a:latin typeface="思源黑体 CN Medium" panose="020B0600000000000000" pitchFamily="34" charset="-122"/>
                <a:ea typeface="思源黑体 CN Medium" panose="020B0600000000000000" pitchFamily="34" charset="-122"/>
              </a:rPr>
              <a:t>校内接待以转账方式支付，校外接待以公务卡刷卡方式或者转账方式支付。</a:t>
            </a:r>
          </a:p>
          <a:p>
            <a:r>
              <a:rPr lang="en-US" altLang="zh-CN" sz="2000" b="1" dirty="0" smtClean="0">
                <a:latin typeface="思源黑体 CN Medium" panose="020B0600000000000000" pitchFamily="34" charset="-122"/>
                <a:ea typeface="思源黑体 CN Medium" panose="020B0600000000000000" pitchFamily="34" charset="-122"/>
              </a:rPr>
              <a:t>6.</a:t>
            </a:r>
            <a:r>
              <a:rPr lang="zh-CN" altLang="en-US" sz="2000" b="1" dirty="0">
                <a:latin typeface="思源黑体 CN Medium" panose="020B0600000000000000" pitchFamily="34" charset="-122"/>
                <a:ea typeface="思源黑体 CN Medium" panose="020B0600000000000000" pitchFamily="34" charset="-122"/>
              </a:rPr>
              <a:t>无单位公函一律不报销公务接待费。</a:t>
            </a:r>
          </a:p>
          <a:p>
            <a:r>
              <a:rPr lang="en-US" altLang="zh-CN" sz="2000" b="1" dirty="0" smtClean="0">
                <a:latin typeface="思源黑体 CN Medium" panose="020B0600000000000000" pitchFamily="34" charset="-122"/>
                <a:ea typeface="思源黑体 CN Medium" panose="020B0600000000000000" pitchFamily="34" charset="-122"/>
              </a:rPr>
              <a:t>7.</a:t>
            </a:r>
            <a:r>
              <a:rPr lang="zh-CN" altLang="en-US" sz="2000" b="1" dirty="0">
                <a:latin typeface="思源黑体 CN Medium" panose="020B0600000000000000" pitchFamily="34" charset="-122"/>
                <a:ea typeface="思源黑体 CN Medium" panose="020B0600000000000000" pitchFamily="34" charset="-122"/>
              </a:rPr>
              <a:t>同城考察调研一般不安排</a:t>
            </a:r>
            <a:r>
              <a:rPr lang="zh-CN" altLang="en-US" sz="2000" b="1" dirty="0" smtClean="0">
                <a:latin typeface="思源黑体 CN Medium" panose="020B0600000000000000" pitchFamily="34" charset="-122"/>
                <a:ea typeface="思源黑体 CN Medium" panose="020B0600000000000000" pitchFamily="34" charset="-122"/>
              </a:rPr>
              <a:t>用餐。</a:t>
            </a:r>
            <a:endParaRPr lang="en-US" altLang="zh-CN" sz="2000" b="1" dirty="0" smtClean="0">
              <a:latin typeface="思源黑体 CN Medium" panose="020B0600000000000000" pitchFamily="34" charset="-122"/>
              <a:ea typeface="思源黑体 CN Medium" panose="020B0600000000000000" pitchFamily="34" charset="-122"/>
            </a:endParaRPr>
          </a:p>
          <a:p>
            <a:r>
              <a:rPr lang="en-US" altLang="zh-CN" sz="2000" b="1" dirty="0" smtClean="0">
                <a:latin typeface="思源黑体 CN Medium" panose="020B0600000000000000" pitchFamily="34" charset="-122"/>
                <a:ea typeface="思源黑体 CN Medium" panose="020B0600000000000000" pitchFamily="34" charset="-122"/>
              </a:rPr>
              <a:t>8.</a:t>
            </a:r>
            <a:r>
              <a:rPr lang="zh-CN" altLang="en-US" sz="2000" b="1" dirty="0">
                <a:latin typeface="思源黑体 CN Medium" panose="020B0600000000000000" pitchFamily="34" charset="-122"/>
                <a:ea typeface="思源黑体 CN Medium" panose="020B0600000000000000" pitchFamily="34" charset="-122"/>
              </a:rPr>
              <a:t>省内公务接待一律不上酒、不提供香烟</a:t>
            </a:r>
            <a:r>
              <a:rPr lang="zh-CN" altLang="en-US" sz="2000" b="1" dirty="0" smtClean="0">
                <a:latin typeface="思源黑体 CN Medium" panose="020B0600000000000000" pitchFamily="34" charset="-122"/>
                <a:ea typeface="思源黑体 CN Medium" panose="020B0600000000000000" pitchFamily="34" charset="-122"/>
              </a:rPr>
              <a:t>，不得</a:t>
            </a:r>
            <a:r>
              <a:rPr lang="zh-CN" altLang="en-US" sz="2000" b="1" dirty="0">
                <a:latin typeface="思源黑体 CN Medium" panose="020B0600000000000000" pitchFamily="34" charset="-122"/>
                <a:ea typeface="思源黑体 CN Medium" panose="020B0600000000000000" pitchFamily="34" charset="-122"/>
              </a:rPr>
              <a:t>使用私人会所、高档消费餐饮场所</a:t>
            </a:r>
          </a:p>
        </p:txBody>
      </p:sp>
      <p:grpSp>
        <p:nvGrpSpPr>
          <p:cNvPr id="24" name="组合 256"/>
          <p:cNvGrpSpPr/>
          <p:nvPr/>
        </p:nvGrpSpPr>
        <p:grpSpPr>
          <a:xfrm>
            <a:off x="904092" y="502246"/>
            <a:ext cx="961245" cy="851895"/>
            <a:chOff x="6802482" y="1039228"/>
            <a:chExt cx="911403" cy="807767"/>
          </a:xfrm>
        </p:grpSpPr>
        <p:sp>
          <p:nvSpPr>
            <p:cNvPr id="26" name="Freeform 5"/>
            <p:cNvSpPr/>
            <p:nvPr/>
          </p:nvSpPr>
          <p:spPr bwMode="auto">
            <a:xfrm rot="10800000">
              <a:off x="6802482" y="1039228"/>
              <a:ext cx="911403" cy="80776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gs>
                <a:gs pos="0">
                  <a:schemeClr val="bg1">
                    <a:lumMod val="88000"/>
                  </a:schemeClr>
                </a:gs>
              </a:gsLst>
              <a:lin ang="18900000" scaled="1"/>
              <a:tileRect/>
            </a:gradFill>
            <a:ln w="25400">
              <a:gradFill flip="none" rotWithShape="1">
                <a:gsLst>
                  <a:gs pos="100000">
                    <a:schemeClr val="bg1">
                      <a:lumMod val="83000"/>
                    </a:schemeClr>
                  </a:gs>
                  <a:gs pos="0">
                    <a:schemeClr val="bg1"/>
                  </a:gs>
                </a:gsLst>
                <a:lin ang="18900000" scaled="1"/>
                <a:tileRect/>
              </a:gradFill>
            </a:ln>
            <a:effectLst>
              <a:outerShdw blurRad="381000" dist="317500" dir="8100000" algn="tr" rotWithShape="0">
                <a:prstClr val="black">
                  <a:alpha val="18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6098" tIns="351838" rIns="306099" bIns="351837" numCol="1" spcCol="1270" anchor="ctr" anchorCtr="0">
              <a:noAutofit/>
            </a:bodyPr>
            <a:lstStyle/>
            <a:p>
              <a:pPr algn="ctr" defTabSz="1687830">
                <a:lnSpc>
                  <a:spcPct val="90000"/>
                </a:lnSpc>
                <a:spcAft>
                  <a:spcPct val="35000"/>
                </a:spcAft>
              </a:pPr>
              <a:endParaRPr lang="zh-CN" altLang="en-US" sz="3800" b="1">
                <a:solidFill>
                  <a:srgbClr val="C00000"/>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6937669" y="1122597"/>
              <a:ext cx="641029" cy="641029"/>
            </a:xfrm>
            <a:prstGeom prst="roundRect">
              <a:avLst>
                <a:gd name="adj" fmla="val 50000"/>
              </a:avLst>
            </a:prstGeom>
            <a:gradFill flip="none" rotWithShape="1">
              <a:gsLst>
                <a:gs pos="81000">
                  <a:schemeClr val="bg1"/>
                </a:gs>
                <a:gs pos="26000">
                  <a:schemeClr val="bg1">
                    <a:lumMod val="86000"/>
                  </a:schemeClr>
                </a:gs>
              </a:gsLst>
              <a:lin ang="18900000" scaled="1"/>
              <a:tileRect/>
            </a:gradFill>
            <a:ln w="34925">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6098" tIns="351838" rIns="306099" bIns="351837" numCol="1" spcCol="1270" anchor="ctr" anchorCtr="0">
              <a:noAutofit/>
            </a:bodyPr>
            <a:lstStyle/>
            <a:p>
              <a:pPr algn="ctr" defTabSz="1687830">
                <a:lnSpc>
                  <a:spcPct val="90000"/>
                </a:lnSpc>
                <a:spcAft>
                  <a:spcPct val="35000"/>
                </a:spcAft>
              </a:pPr>
              <a:endParaRPr lang="zh-CN" altLang="en-US" sz="3800" b="1">
                <a:solidFill>
                  <a:srgbClr val="C00000"/>
                </a:solidFill>
                <a:latin typeface="微软雅黑" panose="020B0503020204020204" pitchFamily="34" charset="-122"/>
                <a:ea typeface="微软雅黑" panose="020B0503020204020204" pitchFamily="34" charset="-122"/>
              </a:endParaRPr>
            </a:p>
          </p:txBody>
        </p:sp>
        <p:sp>
          <p:nvSpPr>
            <p:cNvPr id="28" name="椭圆 27"/>
            <p:cNvSpPr/>
            <p:nvPr/>
          </p:nvSpPr>
          <p:spPr>
            <a:xfrm>
              <a:off x="6938666" y="1123594"/>
              <a:ext cx="639034" cy="639034"/>
            </a:xfrm>
            <a:prstGeom prst="ellipse">
              <a:avLst/>
            </a:prstGeom>
            <a:noFill/>
            <a:ln cap="rnd">
              <a:solidFill>
                <a:srgbClr val="C00000"/>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29" name="文本框 250"/>
            <p:cNvSpPr txBox="1"/>
            <p:nvPr/>
          </p:nvSpPr>
          <p:spPr>
            <a:xfrm>
              <a:off x="6990243" y="1089168"/>
              <a:ext cx="175152" cy="700401"/>
            </a:xfrm>
            <a:prstGeom prst="rect">
              <a:avLst/>
            </a:prstGeom>
            <a:noFill/>
          </p:spPr>
          <p:txBody>
            <a:bodyPr wrap="none" rtlCol="0">
              <a:spAutoFit/>
            </a:bodyPr>
            <a:lstStyle/>
            <a:p>
              <a:endParaRPr lang="zh-CN" altLang="en-US" sz="4200" b="1" dirty="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524719" y="1168053"/>
            <a:ext cx="10153128" cy="1080120"/>
          </a:xfrm>
          <a:prstGeom prst="roundRect">
            <a:avLst>
              <a:gd name="adj" fmla="val 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956767" y="1240061"/>
            <a:ext cx="9492200" cy="1033145"/>
          </a:xfrm>
          <a:prstGeom prst="rect">
            <a:avLst/>
          </a:prstGeom>
          <a:noFill/>
        </p:spPr>
        <p:txBody>
          <a:bodyPr wrap="square" lIns="0" tIns="0" rIns="0" bIns="0" rtlCol="0">
            <a:spAutoFit/>
          </a:bodyPr>
          <a:lstStyle/>
          <a:p>
            <a:pPr algn="just">
              <a:lnSpc>
                <a:spcPct val="120000"/>
              </a:lnSpc>
            </a:pPr>
            <a:r>
              <a:rPr lang="zh-CN" altLang="en-US" sz="2800" dirty="0">
                <a:latin typeface="Arial" panose="020B0604020202020204" pitchFamily="34" charset="0"/>
                <a:ea typeface="微软雅黑" panose="020B0503020204020204" pitchFamily="34" charset="-122"/>
                <a:cs typeface="+mn-ea"/>
                <a:sym typeface="Arial" panose="020B0604020202020204" pitchFamily="34" charset="0"/>
              </a:rPr>
              <a:t>差旅费是指工作人员及学生临时到常驻地以外地区公务出差所发生的城市间交通费、住宿费、伙食补助费和市内交通费。</a:t>
            </a:r>
            <a:endParaRPr lang="en-US" altLang="zh-CN" sz="2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矩形 93"/>
          <p:cNvSpPr/>
          <p:nvPr/>
        </p:nvSpPr>
        <p:spPr>
          <a:xfrm>
            <a:off x="380703" y="1024037"/>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93"/>
          <p:cNvSpPr/>
          <p:nvPr/>
        </p:nvSpPr>
        <p:spPr>
          <a:xfrm rot="10800000">
            <a:off x="10439919" y="1987188"/>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2440653"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22" name="TextBox 46"/>
          <p:cNvSpPr txBox="1"/>
          <p:nvPr/>
        </p:nvSpPr>
        <p:spPr>
          <a:xfrm>
            <a:off x="4815422"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19" name="矩形 18"/>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cs typeface="+mn-ea"/>
              <a:sym typeface="+mn-lt"/>
            </a:endParaRPr>
          </a:p>
        </p:txBody>
      </p:sp>
      <p:sp>
        <p:nvSpPr>
          <p:cNvPr id="20" name="矩形 19"/>
          <p:cNvSpPr/>
          <p:nvPr/>
        </p:nvSpPr>
        <p:spPr>
          <a:xfrm>
            <a:off x="11837790" y="362214"/>
            <a:ext cx="1020603" cy="586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70">
              <a:solidFill>
                <a:prstClr val="white"/>
              </a:solidFill>
              <a:cs typeface="+mn-ea"/>
              <a:sym typeface="+mn-lt"/>
            </a:endParaRPr>
          </a:p>
        </p:txBody>
      </p:sp>
      <p:sp>
        <p:nvSpPr>
          <p:cNvPr id="31" name="文本框 30"/>
          <p:cNvSpPr txBox="1"/>
          <p:nvPr/>
        </p:nvSpPr>
        <p:spPr>
          <a:xfrm>
            <a:off x="308695" y="375965"/>
            <a:ext cx="3824154" cy="528263"/>
          </a:xfrm>
          <a:prstGeom prst="rect">
            <a:avLst/>
          </a:prstGeom>
          <a:noFill/>
        </p:spPr>
        <p:txBody>
          <a:bodyPr wrap="square" lIns="96434" tIns="48217" rIns="96434" bIns="48217" rtlCol="0">
            <a:spAutoFit/>
          </a:bodyPr>
          <a:lstStyle/>
          <a:p>
            <a:pPr defTabSz="963930"/>
            <a:r>
              <a:rPr lang="zh-CN" altLang="en-US" sz="2800" b="1"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三、差旅费</a:t>
            </a:r>
            <a:endParaRPr lang="zh-CN" altLang="en-US" sz="28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3" name="Content Placeholder 2"/>
          <p:cNvSpPr txBox="1"/>
          <p:nvPr/>
        </p:nvSpPr>
        <p:spPr>
          <a:xfrm>
            <a:off x="524510" y="2392045"/>
            <a:ext cx="10153015" cy="4464685"/>
          </a:xfrm>
          <a:prstGeom prst="rect">
            <a:avLst/>
          </a:prstGeom>
          <a:solidFill>
            <a:schemeClr val="accent6">
              <a:lumMod val="25000"/>
              <a:lumOff val="75000"/>
            </a:schemeClr>
          </a:solidFill>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报销时需要提供的原始凭证和附件：</a:t>
            </a:r>
            <a:endParaRPr lang="en-US" altLang="zh-CN"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r>
              <a:rPr lang="en-US" altLang="zh-CN"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lang="zh-CN" altLang="en-US"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审批完整的报销单</a:t>
            </a:r>
            <a:endParaRPr lang="en-US" altLang="zh-CN"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r>
              <a:rPr lang="en-US" altLang="zh-CN"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lang="zh-CN" altLang="en-US"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邀请函或参会通知等</a:t>
            </a:r>
            <a:endParaRPr lang="en-US" altLang="zh-CN"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r>
              <a:rPr lang="en-US" altLang="zh-CN"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r>
              <a:rPr lang="zh-CN" altLang="en-US"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出差审批单</a:t>
            </a:r>
            <a:endParaRPr lang="en-US" altLang="zh-CN"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r>
              <a:rPr lang="en-US" altLang="zh-CN"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r>
              <a:rPr lang="zh-CN" altLang="en-US"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带</a:t>
            </a:r>
            <a:r>
              <a:rPr lang="en-US" altLang="zh-CN"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GP</a:t>
            </a:r>
            <a:r>
              <a:rPr lang="zh-CN" altLang="en-US"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标识的机票行程单</a:t>
            </a:r>
            <a:r>
              <a:rPr lang="en-US" altLang="zh-CN"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车票、机票最低票价证明</a:t>
            </a:r>
          </a:p>
          <a:p>
            <a:pPr algn="just">
              <a:lnSpc>
                <a:spcPct val="150000"/>
              </a:lnSpc>
              <a:spcBef>
                <a:spcPts val="0"/>
              </a:spcBef>
              <a:spcAft>
                <a:spcPts val="0"/>
              </a:spcAft>
            </a:pPr>
            <a:r>
              <a:rPr lang="en-US" altLang="zh-CN"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lang="zh-CN" altLang="en-US"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交通保险费发票</a:t>
            </a:r>
            <a:endParaRPr lang="en-US" altLang="zh-CN"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r>
              <a:rPr lang="en-US" altLang="zh-CN"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a:t>
            </a:r>
            <a:r>
              <a:rPr lang="zh-CN" altLang="en-US"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住宿费发票及刷卡小票（住宿费发票需开清明细）</a:t>
            </a:r>
            <a:endParaRPr lang="en-US" altLang="zh-CN"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r>
              <a:rPr lang="en-US" altLang="zh-CN"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a:t>
            </a:r>
            <a:r>
              <a:rPr lang="zh-CN" altLang="en-US"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会务费或培训费发票及刷卡小票</a:t>
            </a:r>
          </a:p>
          <a:p>
            <a:pPr algn="just">
              <a:lnSpc>
                <a:spcPct val="150000"/>
              </a:lnSpc>
              <a:spcBef>
                <a:spcPts val="0"/>
              </a:spcBef>
              <a:spcAft>
                <a:spcPts val="0"/>
              </a:spcAft>
            </a:pPr>
            <a:endParaRPr lang="en-US" altLang="zh-CN"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endParaRPr lang="en-US" altLang="zh-CN"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anim calcmode="lin" valueType="num">
                                      <p:cBhvr>
                                        <p:cTn id="10" dur="500" fill="hold"/>
                                        <p:tgtEl>
                                          <p:spTgt spid="40"/>
                                        </p:tgtEl>
                                        <p:attrNameLst>
                                          <p:attrName>ppt_x</p:attrName>
                                        </p:attrNameLst>
                                      </p:cBhvr>
                                      <p:tavLst>
                                        <p:tav tm="0">
                                          <p:val>
                                            <p:fltVal val="0.5"/>
                                          </p:val>
                                        </p:tav>
                                        <p:tav tm="100000">
                                          <p:val>
                                            <p:strVal val="#ppt_x"/>
                                          </p:val>
                                        </p:tav>
                                      </p:tavLst>
                                    </p:anim>
                                    <p:anim calcmode="lin" valueType="num">
                                      <p:cBhvr>
                                        <p:cTn id="11" dur="500" fill="hold"/>
                                        <p:tgtEl>
                                          <p:spTgt spid="40"/>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1486913" y="602121"/>
            <a:ext cx="8432466" cy="78578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64290" rIns="128580" bIns="64290" anchor="ctr"/>
          <a:lstStyle/>
          <a:p>
            <a:pPr algn="ctr" fontAlgn="auto">
              <a:defRPr/>
            </a:pPr>
            <a:endParaRPr lang="zh-CN" altLang="en-US" sz="1400" noProof="1">
              <a:latin typeface="微软雅黑" panose="020B0503020204020204" pitchFamily="34" charset="-122"/>
              <a:ea typeface="微软雅黑" panose="020B0503020204020204" pitchFamily="34" charset="-122"/>
            </a:endParaRPr>
          </a:p>
        </p:txBody>
      </p:sp>
      <p:sp>
        <p:nvSpPr>
          <p:cNvPr id="20" name="标题 4"/>
          <p:cNvSpPr txBox="1">
            <a:spLocks noChangeArrowheads="1"/>
          </p:cNvSpPr>
          <p:nvPr/>
        </p:nvSpPr>
        <p:spPr bwMode="auto">
          <a:xfrm>
            <a:off x="1791827" y="808013"/>
            <a:ext cx="8381964" cy="457152"/>
          </a:xfrm>
          <a:prstGeom prst="rect">
            <a:avLst/>
          </a:prstGeom>
          <a:noFill/>
          <a:ln w="9525">
            <a:noFill/>
            <a:miter lim="800000"/>
          </a:ln>
        </p:spPr>
        <p:txBody>
          <a:bodyPr lIns="96410" tIns="48205" rIns="96410" bIns="48205" anchor="ctr"/>
          <a:lstStyle/>
          <a:p>
            <a:r>
              <a:rPr lang="zh-CN" altLang="en-US" sz="3200" b="1" spc="633" dirty="0" smtClean="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差旅费常见</a:t>
            </a:r>
            <a:r>
              <a:rPr lang="zh-CN" altLang="en-US" sz="3200" b="1" spc="633"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问题和注意事项注意</a:t>
            </a:r>
            <a:r>
              <a:rPr lang="zh-CN" altLang="en-US" sz="3200" b="1" spc="633" dirty="0" smtClean="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事项</a:t>
            </a:r>
            <a:endParaRPr lang="zh-CN" altLang="en-US" sz="3200" b="1" spc="633"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endParaRPr>
          </a:p>
        </p:txBody>
      </p:sp>
      <p:sp>
        <p:nvSpPr>
          <p:cNvPr id="22" name="圆角矩形 21"/>
          <p:cNvSpPr/>
          <p:nvPr/>
        </p:nvSpPr>
        <p:spPr>
          <a:xfrm>
            <a:off x="2108895" y="1743627"/>
            <a:ext cx="9947231" cy="4921722"/>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2756967" y="2179049"/>
            <a:ext cx="9145016" cy="3988936"/>
          </a:xfrm>
          <a:prstGeom prst="roundRect">
            <a:avLst>
              <a:gd name="adj" fmla="val 8586"/>
            </a:avLst>
          </a:prstGeom>
          <a:solidFill>
            <a:schemeClr val="accent1"/>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3044999" y="2616915"/>
            <a:ext cx="8452470" cy="3175145"/>
          </a:xfrm>
          <a:prstGeom prst="rect">
            <a:avLst/>
          </a:prstGeom>
        </p:spPr>
        <p:txBody>
          <a:bodyPr wrap="square" lIns="96437" tIns="48219" rIns="96437" bIns="48219">
            <a:spAutoFit/>
          </a:bodyPr>
          <a:lstStyle/>
          <a:p>
            <a:r>
              <a:rPr lang="zh-CN" altLang="en-US" sz="2000" b="1" dirty="0">
                <a:latin typeface="思源黑体 CN Medium" panose="020B0600000000000000" pitchFamily="34" charset="-122"/>
                <a:ea typeface="思源黑体 CN Medium" panose="020B0600000000000000" pitchFamily="34" charset="-122"/>
              </a:rPr>
              <a:t>（</a:t>
            </a:r>
            <a:r>
              <a:rPr lang="en-US" altLang="zh-CN" sz="2000" b="1" dirty="0">
                <a:latin typeface="思源黑体 CN Medium" panose="020B0600000000000000" pitchFamily="34" charset="-122"/>
                <a:ea typeface="思源黑体 CN Medium" panose="020B0600000000000000" pitchFamily="34" charset="-122"/>
              </a:rPr>
              <a:t>1</a:t>
            </a:r>
            <a:r>
              <a:rPr lang="zh-CN" altLang="en-US" sz="2000" b="1" dirty="0">
                <a:latin typeface="思源黑体 CN Medium" panose="020B0600000000000000" pitchFamily="34" charset="-122"/>
                <a:ea typeface="思源黑体 CN Medium" panose="020B0600000000000000" pitchFamily="34" charset="-122"/>
              </a:rPr>
              <a:t>）乘坐飞机的，所有出差的工作人员及学生都应当购买带有</a:t>
            </a:r>
            <a:r>
              <a:rPr lang="en-US" altLang="zh-CN" sz="2000" b="1" dirty="0">
                <a:latin typeface="思源黑体 CN Medium" panose="020B0600000000000000" pitchFamily="34" charset="-122"/>
                <a:ea typeface="思源黑体 CN Medium" panose="020B0600000000000000" pitchFamily="34" charset="-122"/>
              </a:rPr>
              <a:t>GP</a:t>
            </a:r>
            <a:r>
              <a:rPr lang="zh-CN" altLang="en-US" sz="2000" b="1" dirty="0">
                <a:latin typeface="思源黑体 CN Medium" panose="020B0600000000000000" pitchFamily="34" charset="-122"/>
                <a:ea typeface="思源黑体 CN Medium" panose="020B0600000000000000" pitchFamily="34" charset="-122"/>
              </a:rPr>
              <a:t>验证码的公务机票，并需提供最低票价证明，不得报销出差人员使用机场贵宾休息室、“百事特”的费用。</a:t>
            </a:r>
          </a:p>
          <a:p>
            <a:r>
              <a:rPr lang="zh-CN" altLang="en-US" sz="2000" b="1" dirty="0">
                <a:latin typeface="思源黑体 CN Medium" panose="020B0600000000000000" pitchFamily="34" charset="-122"/>
                <a:ea typeface="思源黑体 CN Medium" panose="020B0600000000000000" pitchFamily="34" charset="-122"/>
              </a:rPr>
              <a:t>（</a:t>
            </a:r>
            <a:r>
              <a:rPr lang="en-US" altLang="zh-CN" sz="2000" b="1" dirty="0">
                <a:latin typeface="思源黑体 CN Medium" panose="020B0600000000000000" pitchFamily="34" charset="-122"/>
                <a:ea typeface="思源黑体 CN Medium" panose="020B0600000000000000" pitchFamily="34" charset="-122"/>
              </a:rPr>
              <a:t>2</a:t>
            </a:r>
            <a:r>
              <a:rPr lang="zh-CN" altLang="en-US" sz="2000" b="1" dirty="0">
                <a:latin typeface="思源黑体 CN Medium" panose="020B0600000000000000" pitchFamily="34" charset="-122"/>
                <a:ea typeface="思源黑体 CN Medium" panose="020B0600000000000000" pitchFamily="34" charset="-122"/>
              </a:rPr>
              <a:t>）因特殊原因出差途中各段城市间交通费票据不连续，不完整，或搭乘他人便车出差的，出差人应事前进行报批，填写城市间交通票据不连续审批表。</a:t>
            </a:r>
          </a:p>
          <a:p>
            <a:r>
              <a:rPr lang="zh-CN" altLang="en-US" sz="2000" b="1" dirty="0">
                <a:latin typeface="思源黑体 CN Medium" panose="020B0600000000000000" pitchFamily="34" charset="-122"/>
                <a:ea typeface="思源黑体 CN Medium" panose="020B0600000000000000" pitchFamily="34" charset="-122"/>
              </a:rPr>
              <a:t>（</a:t>
            </a:r>
            <a:r>
              <a:rPr lang="en-US" altLang="zh-CN" sz="2000" b="1" dirty="0">
                <a:latin typeface="思源黑体 CN Medium" panose="020B0600000000000000" pitchFamily="34" charset="-122"/>
                <a:ea typeface="思源黑体 CN Medium" panose="020B0600000000000000" pitchFamily="34" charset="-122"/>
              </a:rPr>
              <a:t>3</a:t>
            </a:r>
            <a:r>
              <a:rPr lang="zh-CN" altLang="en-US" sz="2000" b="1" dirty="0">
                <a:latin typeface="思源黑体 CN Medium" panose="020B0600000000000000" pitchFamily="34" charset="-122"/>
                <a:ea typeface="思源黑体 CN Medium" panose="020B0600000000000000" pitchFamily="34" charset="-122"/>
              </a:rPr>
              <a:t>）出差人员产生的订票费、经批准发生的签转或退票费、乘坐交通工具的交通意外保险费凭据报销。</a:t>
            </a:r>
          </a:p>
          <a:p>
            <a:r>
              <a:rPr lang="zh-CN" altLang="en-US" sz="2000" b="1" dirty="0">
                <a:latin typeface="思源黑体 CN Medium" panose="020B0600000000000000" pitchFamily="34" charset="-122"/>
                <a:ea typeface="思源黑体 CN Medium" panose="020B0600000000000000" pitchFamily="34" charset="-122"/>
              </a:rPr>
              <a:t>（</a:t>
            </a:r>
            <a:r>
              <a:rPr lang="en-US" altLang="zh-CN" sz="2000" b="1" dirty="0">
                <a:latin typeface="思源黑体 CN Medium" panose="020B0600000000000000" pitchFamily="34" charset="-122"/>
                <a:ea typeface="思源黑体 CN Medium" panose="020B0600000000000000" pitchFamily="34" charset="-122"/>
              </a:rPr>
              <a:t>4</a:t>
            </a:r>
            <a:r>
              <a:rPr lang="zh-CN" altLang="en-US" sz="2000" b="1" dirty="0">
                <a:latin typeface="思源黑体 CN Medium" panose="020B0600000000000000" pitchFamily="34" charset="-122"/>
                <a:ea typeface="思源黑体 CN Medium" panose="020B0600000000000000" pitchFamily="34" charset="-122"/>
              </a:rPr>
              <a:t>）不得报销网约车、私家车等产生的相关费用</a:t>
            </a:r>
            <a:r>
              <a:rPr lang="zh-CN" altLang="en-US" sz="2000" b="1" dirty="0" smtClean="0">
                <a:latin typeface="思源黑体 CN Medium" panose="020B0600000000000000" pitchFamily="34" charset="-122"/>
                <a:ea typeface="思源黑体 CN Medium" panose="020B0600000000000000" pitchFamily="34" charset="-122"/>
              </a:rPr>
              <a:t>。</a:t>
            </a:r>
            <a:endParaRPr lang="en-US" altLang="zh-CN" sz="2000" b="1" dirty="0" smtClean="0">
              <a:latin typeface="思源黑体 CN Medium" panose="020B0600000000000000" pitchFamily="34" charset="-122"/>
              <a:ea typeface="思源黑体 CN Medium" panose="020B0600000000000000" pitchFamily="34" charset="-122"/>
            </a:endParaRPr>
          </a:p>
          <a:p>
            <a:endParaRPr lang="zh-CN" altLang="en-US" sz="2000" b="1" dirty="0">
              <a:latin typeface="思源黑体 CN Medium" panose="020B0600000000000000" pitchFamily="34" charset="-122"/>
              <a:ea typeface="思源黑体 CN Medium" panose="020B0600000000000000" pitchFamily="34" charset="-122"/>
            </a:endParaRPr>
          </a:p>
        </p:txBody>
      </p:sp>
      <p:grpSp>
        <p:nvGrpSpPr>
          <p:cNvPr id="24" name="组合 256"/>
          <p:cNvGrpSpPr/>
          <p:nvPr/>
        </p:nvGrpSpPr>
        <p:grpSpPr>
          <a:xfrm>
            <a:off x="904092" y="502246"/>
            <a:ext cx="961245" cy="851895"/>
            <a:chOff x="6802482" y="1039228"/>
            <a:chExt cx="911403" cy="807767"/>
          </a:xfrm>
        </p:grpSpPr>
        <p:sp>
          <p:nvSpPr>
            <p:cNvPr id="26" name="Freeform 5"/>
            <p:cNvSpPr/>
            <p:nvPr/>
          </p:nvSpPr>
          <p:spPr bwMode="auto">
            <a:xfrm rot="10800000">
              <a:off x="6802482" y="1039228"/>
              <a:ext cx="911403" cy="80776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gs>
                <a:gs pos="0">
                  <a:schemeClr val="bg1">
                    <a:lumMod val="88000"/>
                  </a:schemeClr>
                </a:gs>
              </a:gsLst>
              <a:lin ang="18900000" scaled="1"/>
              <a:tileRect/>
            </a:gradFill>
            <a:ln w="25400">
              <a:gradFill flip="none" rotWithShape="1">
                <a:gsLst>
                  <a:gs pos="100000">
                    <a:schemeClr val="bg1">
                      <a:lumMod val="83000"/>
                    </a:schemeClr>
                  </a:gs>
                  <a:gs pos="0">
                    <a:schemeClr val="bg1"/>
                  </a:gs>
                </a:gsLst>
                <a:lin ang="18900000" scaled="1"/>
                <a:tileRect/>
              </a:gradFill>
            </a:ln>
            <a:effectLst>
              <a:outerShdw blurRad="381000" dist="317500" dir="8100000" algn="tr" rotWithShape="0">
                <a:prstClr val="black">
                  <a:alpha val="18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6098" tIns="351838" rIns="306099" bIns="351837" numCol="1" spcCol="1270" anchor="ctr" anchorCtr="0">
              <a:noAutofit/>
            </a:bodyPr>
            <a:lstStyle/>
            <a:p>
              <a:pPr algn="ctr" defTabSz="1687830">
                <a:lnSpc>
                  <a:spcPct val="90000"/>
                </a:lnSpc>
                <a:spcAft>
                  <a:spcPct val="35000"/>
                </a:spcAft>
              </a:pPr>
              <a:endParaRPr lang="zh-CN" altLang="en-US" sz="3800" b="1">
                <a:solidFill>
                  <a:srgbClr val="C00000"/>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6937669" y="1122597"/>
              <a:ext cx="641029" cy="641029"/>
            </a:xfrm>
            <a:prstGeom prst="roundRect">
              <a:avLst>
                <a:gd name="adj" fmla="val 50000"/>
              </a:avLst>
            </a:prstGeom>
            <a:gradFill flip="none" rotWithShape="1">
              <a:gsLst>
                <a:gs pos="81000">
                  <a:schemeClr val="bg1"/>
                </a:gs>
                <a:gs pos="26000">
                  <a:schemeClr val="bg1">
                    <a:lumMod val="86000"/>
                  </a:schemeClr>
                </a:gs>
              </a:gsLst>
              <a:lin ang="18900000" scaled="1"/>
              <a:tileRect/>
            </a:gradFill>
            <a:ln w="34925">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6098" tIns="351838" rIns="306099" bIns="351837" numCol="1" spcCol="1270" anchor="ctr" anchorCtr="0">
              <a:noAutofit/>
            </a:bodyPr>
            <a:lstStyle/>
            <a:p>
              <a:pPr algn="ctr" defTabSz="1687830">
                <a:lnSpc>
                  <a:spcPct val="90000"/>
                </a:lnSpc>
                <a:spcAft>
                  <a:spcPct val="35000"/>
                </a:spcAft>
              </a:pPr>
              <a:endParaRPr lang="zh-CN" altLang="en-US" sz="3800" b="1">
                <a:solidFill>
                  <a:srgbClr val="C00000"/>
                </a:solidFill>
                <a:latin typeface="微软雅黑" panose="020B0503020204020204" pitchFamily="34" charset="-122"/>
                <a:ea typeface="微软雅黑" panose="020B0503020204020204" pitchFamily="34" charset="-122"/>
              </a:endParaRPr>
            </a:p>
          </p:txBody>
        </p:sp>
        <p:sp>
          <p:nvSpPr>
            <p:cNvPr id="28" name="椭圆 27"/>
            <p:cNvSpPr/>
            <p:nvPr/>
          </p:nvSpPr>
          <p:spPr>
            <a:xfrm>
              <a:off x="6938666" y="1123594"/>
              <a:ext cx="639034" cy="639034"/>
            </a:xfrm>
            <a:prstGeom prst="ellipse">
              <a:avLst/>
            </a:prstGeom>
            <a:noFill/>
            <a:ln cap="rnd">
              <a:solidFill>
                <a:srgbClr val="C00000"/>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29" name="文本框 250"/>
            <p:cNvSpPr txBox="1"/>
            <p:nvPr/>
          </p:nvSpPr>
          <p:spPr>
            <a:xfrm>
              <a:off x="6990243" y="1089168"/>
              <a:ext cx="175152" cy="700401"/>
            </a:xfrm>
            <a:prstGeom prst="rect">
              <a:avLst/>
            </a:prstGeom>
            <a:noFill/>
          </p:spPr>
          <p:txBody>
            <a:bodyPr wrap="none" rtlCol="0">
              <a:spAutoFit/>
            </a:bodyPr>
            <a:lstStyle/>
            <a:p>
              <a:endParaRPr lang="zh-CN" altLang="en-US" sz="4200" b="1" dirty="0">
                <a:solidFill>
                  <a:srgbClr val="C00000"/>
                </a:solidFill>
                <a:latin typeface="微软雅黑" panose="020B0503020204020204" pitchFamily="34" charset="-122"/>
                <a:ea typeface="微软雅黑" panose="020B0503020204020204" pitchFamily="34" charset="-122"/>
              </a:endParaRPr>
            </a:p>
          </p:txBody>
        </p:sp>
      </p:grpSp>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600101"/>
            <a:ext cx="3182938" cy="3024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1486913" y="602121"/>
            <a:ext cx="8432466" cy="78578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64290" rIns="128580" bIns="64290" anchor="ctr"/>
          <a:lstStyle/>
          <a:p>
            <a:pPr algn="ctr" fontAlgn="auto">
              <a:defRPr/>
            </a:pPr>
            <a:endParaRPr lang="zh-CN" altLang="en-US" sz="1400" noProof="1">
              <a:latin typeface="微软雅黑" panose="020B0503020204020204" pitchFamily="34" charset="-122"/>
              <a:ea typeface="微软雅黑" panose="020B0503020204020204" pitchFamily="34" charset="-122"/>
            </a:endParaRPr>
          </a:p>
        </p:txBody>
      </p:sp>
      <p:sp>
        <p:nvSpPr>
          <p:cNvPr id="20" name="标题 4"/>
          <p:cNvSpPr txBox="1">
            <a:spLocks noChangeArrowheads="1"/>
          </p:cNvSpPr>
          <p:nvPr/>
        </p:nvSpPr>
        <p:spPr bwMode="auto">
          <a:xfrm>
            <a:off x="1791827" y="808013"/>
            <a:ext cx="8381964" cy="457152"/>
          </a:xfrm>
          <a:prstGeom prst="rect">
            <a:avLst/>
          </a:prstGeom>
          <a:noFill/>
          <a:ln w="9525">
            <a:noFill/>
            <a:miter lim="800000"/>
          </a:ln>
        </p:spPr>
        <p:txBody>
          <a:bodyPr lIns="96410" tIns="48205" rIns="96410" bIns="48205" anchor="ctr"/>
          <a:lstStyle/>
          <a:p>
            <a:r>
              <a:rPr lang="zh-CN" altLang="en-US" sz="3200" b="1" spc="633" dirty="0" smtClean="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差旅费常见</a:t>
            </a:r>
            <a:r>
              <a:rPr lang="zh-CN" altLang="en-US" sz="3200" b="1" spc="633"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问题和</a:t>
            </a:r>
            <a:r>
              <a:rPr lang="zh-CN" altLang="en-US" sz="3200" b="1" spc="63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注意</a:t>
            </a:r>
            <a:r>
              <a:rPr lang="zh-CN" altLang="en-US" sz="3200" b="1" spc="633" smtClean="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事项</a:t>
            </a:r>
            <a:endParaRPr lang="zh-CN" altLang="en-US" sz="3200" b="1" spc="633"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endParaRPr>
          </a:p>
        </p:txBody>
      </p:sp>
      <p:sp>
        <p:nvSpPr>
          <p:cNvPr id="22" name="圆角矩形 21"/>
          <p:cNvSpPr/>
          <p:nvPr/>
        </p:nvSpPr>
        <p:spPr>
          <a:xfrm>
            <a:off x="2108895" y="1743627"/>
            <a:ext cx="9947231" cy="4921722"/>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2756967" y="2179049"/>
            <a:ext cx="9145016" cy="4317596"/>
          </a:xfrm>
          <a:prstGeom prst="roundRect">
            <a:avLst>
              <a:gd name="adj" fmla="val 8586"/>
            </a:avLst>
          </a:prstGeom>
          <a:solidFill>
            <a:schemeClr val="accent1"/>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3044999" y="2616915"/>
            <a:ext cx="8712968" cy="4098475"/>
          </a:xfrm>
          <a:prstGeom prst="rect">
            <a:avLst/>
          </a:prstGeom>
        </p:spPr>
        <p:txBody>
          <a:bodyPr wrap="square" lIns="96437" tIns="48219" rIns="96437" bIns="48219">
            <a:spAutoFit/>
          </a:bodyPr>
          <a:lstStyle/>
          <a:p>
            <a:r>
              <a:rPr lang="en-US" altLang="zh-CN" sz="2000" b="1" dirty="0">
                <a:latin typeface="思源黑体 CN Medium" panose="020B0600000000000000" pitchFamily="34" charset="-122"/>
                <a:ea typeface="思源黑体 CN Medium" panose="020B0600000000000000" pitchFamily="34" charset="-122"/>
              </a:rPr>
              <a:t>(5).</a:t>
            </a:r>
            <a:r>
              <a:rPr lang="zh-CN" altLang="en-US" sz="2000" b="1" dirty="0">
                <a:latin typeface="思源黑体 CN Medium" panose="020B0600000000000000" pitchFamily="34" charset="-122"/>
                <a:ea typeface="思源黑体 CN Medium" panose="020B0600000000000000" pitchFamily="34" charset="-122"/>
              </a:rPr>
              <a:t>租车出差，需要提供租车原因说明（部门领导签字），不再报销市内交通费；租用校外车辆，须提供租车协议、自行组织比价采购过程记录单、货物和服务项目验收报告、发票等；租用后勤及双誉，不用提供包车协议，须提供车辆使用结算表、发票或结算单等。</a:t>
            </a:r>
          </a:p>
          <a:p>
            <a:r>
              <a:rPr lang="en-US" altLang="zh-CN" sz="2000" b="1" dirty="0">
                <a:latin typeface="思源黑体 CN Medium" panose="020B0600000000000000" pitchFamily="34" charset="-122"/>
                <a:ea typeface="思源黑体 CN Medium" panose="020B0600000000000000" pitchFamily="34" charset="-122"/>
              </a:rPr>
              <a:t>(6).</a:t>
            </a:r>
            <a:r>
              <a:rPr lang="zh-CN" altLang="en-US" sz="2000" b="1" dirty="0">
                <a:latin typeface="思源黑体 CN Medium" panose="020B0600000000000000" pitchFamily="34" charset="-122"/>
                <a:ea typeface="思源黑体 CN Medium" panose="020B0600000000000000" pitchFamily="34" charset="-122"/>
              </a:rPr>
              <a:t>差旅费所有相关支出，按规定以公务卡方式结算（学生可用中行卡），在确实不具备公务卡刷卡条件的地方，须对方提供情况说明，方可报销。</a:t>
            </a:r>
          </a:p>
          <a:p>
            <a:r>
              <a:rPr lang="en-US" altLang="zh-CN" sz="2000" b="1" dirty="0">
                <a:latin typeface="思源黑体 CN Medium" panose="020B0600000000000000" pitchFamily="34" charset="-122"/>
                <a:ea typeface="思源黑体 CN Medium" panose="020B0600000000000000" pitchFamily="34" charset="-122"/>
              </a:rPr>
              <a:t>(7).</a:t>
            </a:r>
            <a:r>
              <a:rPr lang="zh-CN" altLang="en-US" sz="2000" b="1" dirty="0">
                <a:latin typeface="思源黑体 CN Medium" panose="020B0600000000000000" pitchFamily="34" charset="-122"/>
                <a:ea typeface="思源黑体 CN Medium" panose="020B0600000000000000" pitchFamily="34" charset="-122"/>
              </a:rPr>
              <a:t>教职工在昆明市五区内（五华、盘龙、西山、官渡、呈贡）参加会议或培训，根据通知注明的金额标准报销会务费，不报销往返交通费、住宿费、不发放任何补助</a:t>
            </a:r>
            <a:r>
              <a:rPr lang="zh-CN" altLang="en-US" sz="2000" b="1" dirty="0" smtClean="0">
                <a:latin typeface="思源黑体 CN Medium" panose="020B0600000000000000" pitchFamily="34" charset="-122"/>
                <a:ea typeface="思源黑体 CN Medium" panose="020B0600000000000000" pitchFamily="34" charset="-122"/>
              </a:rPr>
              <a:t>。</a:t>
            </a:r>
            <a:endParaRPr lang="en-US" altLang="zh-CN" sz="2000" b="1" dirty="0" smtClean="0">
              <a:latin typeface="思源黑体 CN Medium" panose="020B0600000000000000" pitchFamily="34" charset="-122"/>
              <a:ea typeface="思源黑体 CN Medium" panose="020B0600000000000000" pitchFamily="34" charset="-122"/>
            </a:endParaRPr>
          </a:p>
          <a:p>
            <a:r>
              <a:rPr lang="en-US" altLang="zh-CN" sz="2000" b="1" dirty="0">
                <a:latin typeface="思源黑体 CN Medium" panose="020B0600000000000000" pitchFamily="34" charset="-122"/>
                <a:ea typeface="思源黑体 CN Medium" panose="020B0600000000000000" pitchFamily="34" charset="-122"/>
              </a:rPr>
              <a:t>(8).</a:t>
            </a:r>
            <a:r>
              <a:rPr lang="zh-CN" altLang="en-US" sz="2000" b="1" dirty="0">
                <a:latin typeface="思源黑体 CN Medium" panose="020B0600000000000000" pitchFamily="34" charset="-122"/>
                <a:ea typeface="思源黑体 CN Medium" panose="020B0600000000000000" pitchFamily="34" charset="-122"/>
              </a:rPr>
              <a:t>到常驻地以外参加会议、培训的，市内交通费按往返各</a:t>
            </a:r>
            <a:r>
              <a:rPr lang="en-US" altLang="zh-CN" sz="2000" b="1" dirty="0">
                <a:latin typeface="思源黑体 CN Medium" panose="020B0600000000000000" pitchFamily="34" charset="-122"/>
                <a:ea typeface="思源黑体 CN Medium" panose="020B0600000000000000" pitchFamily="34" charset="-122"/>
              </a:rPr>
              <a:t>1</a:t>
            </a:r>
            <a:r>
              <a:rPr lang="zh-CN" altLang="en-US" sz="2000" b="1" dirty="0">
                <a:latin typeface="思源黑体 CN Medium" panose="020B0600000000000000" pitchFamily="34" charset="-122"/>
                <a:ea typeface="思源黑体 CN Medium" panose="020B0600000000000000" pitchFamily="34" charset="-122"/>
              </a:rPr>
              <a:t>天计发，当天往返的按</a:t>
            </a:r>
            <a:r>
              <a:rPr lang="en-US" altLang="zh-CN" sz="2000" b="1" dirty="0">
                <a:latin typeface="思源黑体 CN Medium" panose="020B0600000000000000" pitchFamily="34" charset="-122"/>
                <a:ea typeface="思源黑体 CN Medium" panose="020B0600000000000000" pitchFamily="34" charset="-122"/>
              </a:rPr>
              <a:t>1</a:t>
            </a:r>
            <a:r>
              <a:rPr lang="zh-CN" altLang="en-US" sz="2000" b="1" dirty="0">
                <a:latin typeface="思源黑体 CN Medium" panose="020B0600000000000000" pitchFamily="34" charset="-122"/>
                <a:ea typeface="思源黑体 CN Medium" panose="020B0600000000000000" pitchFamily="34" charset="-122"/>
              </a:rPr>
              <a:t>天计，出差补助原则上不得采取代领方式领取，若需代领，须提供经出差人签字的书面情况说明，方可办理差旅费报销手续。</a:t>
            </a:r>
          </a:p>
          <a:p>
            <a:endParaRPr lang="zh-CN" altLang="en-US" sz="2000" b="1" dirty="0">
              <a:latin typeface="思源黑体 CN Medium" panose="020B0600000000000000" pitchFamily="34" charset="-122"/>
              <a:ea typeface="思源黑体 CN Medium" panose="020B0600000000000000" pitchFamily="34" charset="-122"/>
            </a:endParaRPr>
          </a:p>
        </p:txBody>
      </p:sp>
      <p:grpSp>
        <p:nvGrpSpPr>
          <p:cNvPr id="24" name="组合 256"/>
          <p:cNvGrpSpPr/>
          <p:nvPr/>
        </p:nvGrpSpPr>
        <p:grpSpPr>
          <a:xfrm>
            <a:off x="904092" y="502246"/>
            <a:ext cx="961245" cy="851895"/>
            <a:chOff x="6802482" y="1039228"/>
            <a:chExt cx="911403" cy="807767"/>
          </a:xfrm>
        </p:grpSpPr>
        <p:sp>
          <p:nvSpPr>
            <p:cNvPr id="26" name="Freeform 5"/>
            <p:cNvSpPr/>
            <p:nvPr/>
          </p:nvSpPr>
          <p:spPr bwMode="auto">
            <a:xfrm rot="10800000">
              <a:off x="6802482" y="1039228"/>
              <a:ext cx="911403" cy="80776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gs>
                <a:gs pos="0">
                  <a:schemeClr val="bg1">
                    <a:lumMod val="88000"/>
                  </a:schemeClr>
                </a:gs>
              </a:gsLst>
              <a:lin ang="18900000" scaled="1"/>
              <a:tileRect/>
            </a:gradFill>
            <a:ln w="25400">
              <a:gradFill flip="none" rotWithShape="1">
                <a:gsLst>
                  <a:gs pos="100000">
                    <a:schemeClr val="bg1">
                      <a:lumMod val="83000"/>
                    </a:schemeClr>
                  </a:gs>
                  <a:gs pos="0">
                    <a:schemeClr val="bg1"/>
                  </a:gs>
                </a:gsLst>
                <a:lin ang="18900000" scaled="1"/>
                <a:tileRect/>
              </a:gradFill>
            </a:ln>
            <a:effectLst>
              <a:outerShdw blurRad="381000" dist="317500" dir="8100000" algn="tr" rotWithShape="0">
                <a:prstClr val="black">
                  <a:alpha val="18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6098" tIns="351838" rIns="306099" bIns="351837" numCol="1" spcCol="1270" anchor="ctr" anchorCtr="0">
              <a:noAutofit/>
            </a:bodyPr>
            <a:lstStyle/>
            <a:p>
              <a:pPr algn="ctr" defTabSz="1687830">
                <a:lnSpc>
                  <a:spcPct val="90000"/>
                </a:lnSpc>
                <a:spcAft>
                  <a:spcPct val="35000"/>
                </a:spcAft>
              </a:pPr>
              <a:endParaRPr lang="zh-CN" altLang="en-US" sz="3800" b="1">
                <a:solidFill>
                  <a:srgbClr val="C00000"/>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6937669" y="1122597"/>
              <a:ext cx="641029" cy="641029"/>
            </a:xfrm>
            <a:prstGeom prst="roundRect">
              <a:avLst>
                <a:gd name="adj" fmla="val 50000"/>
              </a:avLst>
            </a:prstGeom>
            <a:gradFill flip="none" rotWithShape="1">
              <a:gsLst>
                <a:gs pos="81000">
                  <a:schemeClr val="bg1"/>
                </a:gs>
                <a:gs pos="26000">
                  <a:schemeClr val="bg1">
                    <a:lumMod val="86000"/>
                  </a:schemeClr>
                </a:gs>
              </a:gsLst>
              <a:lin ang="18900000" scaled="1"/>
              <a:tileRect/>
            </a:gradFill>
            <a:ln w="34925">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6098" tIns="351838" rIns="306099" bIns="351837" numCol="1" spcCol="1270" anchor="ctr" anchorCtr="0">
              <a:noAutofit/>
            </a:bodyPr>
            <a:lstStyle/>
            <a:p>
              <a:pPr algn="ctr" defTabSz="1687830">
                <a:lnSpc>
                  <a:spcPct val="90000"/>
                </a:lnSpc>
                <a:spcAft>
                  <a:spcPct val="35000"/>
                </a:spcAft>
              </a:pPr>
              <a:endParaRPr lang="zh-CN" altLang="en-US" sz="3800" b="1">
                <a:solidFill>
                  <a:srgbClr val="C00000"/>
                </a:solidFill>
                <a:latin typeface="微软雅黑" panose="020B0503020204020204" pitchFamily="34" charset="-122"/>
                <a:ea typeface="微软雅黑" panose="020B0503020204020204" pitchFamily="34" charset="-122"/>
              </a:endParaRPr>
            </a:p>
          </p:txBody>
        </p:sp>
        <p:sp>
          <p:nvSpPr>
            <p:cNvPr id="28" name="椭圆 27"/>
            <p:cNvSpPr/>
            <p:nvPr/>
          </p:nvSpPr>
          <p:spPr>
            <a:xfrm>
              <a:off x="6938666" y="1123594"/>
              <a:ext cx="639034" cy="639034"/>
            </a:xfrm>
            <a:prstGeom prst="ellipse">
              <a:avLst/>
            </a:prstGeom>
            <a:noFill/>
            <a:ln cap="rnd">
              <a:solidFill>
                <a:srgbClr val="C00000"/>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29" name="文本框 250"/>
            <p:cNvSpPr txBox="1"/>
            <p:nvPr/>
          </p:nvSpPr>
          <p:spPr>
            <a:xfrm>
              <a:off x="6990243" y="1089168"/>
              <a:ext cx="175152" cy="700401"/>
            </a:xfrm>
            <a:prstGeom prst="rect">
              <a:avLst/>
            </a:prstGeom>
            <a:noFill/>
          </p:spPr>
          <p:txBody>
            <a:bodyPr wrap="none" rtlCol="0">
              <a:spAutoFit/>
            </a:bodyPr>
            <a:lstStyle/>
            <a:p>
              <a:endParaRPr lang="zh-CN" altLang="en-US" sz="4200" b="1" dirty="0">
                <a:solidFill>
                  <a:srgbClr val="C00000"/>
                </a:solidFill>
                <a:latin typeface="微软雅黑" panose="020B0503020204020204" pitchFamily="34" charset="-122"/>
                <a:ea typeface="微软雅黑" panose="020B0503020204020204" pitchFamily="34" charset="-122"/>
              </a:endParaRPr>
            </a:p>
          </p:txBody>
        </p:sp>
      </p:grpSp>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600101"/>
            <a:ext cx="3182938" cy="3024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21063" y="663997"/>
            <a:ext cx="5475684" cy="60310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52756" y="1024256"/>
            <a:ext cx="10237856" cy="867092"/>
          </a:xfrm>
          <a:prstGeom prst="roundRect">
            <a:avLst>
              <a:gd name="adj" fmla="val 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596727" y="1096046"/>
            <a:ext cx="9865096" cy="517065"/>
          </a:xfrm>
          <a:prstGeom prst="rect">
            <a:avLst/>
          </a:prstGeom>
          <a:noFill/>
        </p:spPr>
        <p:txBody>
          <a:bodyPr wrap="square" lIns="0" tIns="0" rIns="0" bIns="0" rtlCol="0">
            <a:spAutoFit/>
          </a:bodyPr>
          <a:lstStyle/>
          <a:p>
            <a:pPr algn="just">
              <a:lnSpc>
                <a:spcPct val="120000"/>
              </a:lnSpc>
            </a:pPr>
            <a:r>
              <a:rPr lang="zh-CN" altLang="en-US" sz="2800" dirty="0" smtClean="0">
                <a:latin typeface="微软雅黑" panose="020B0503020204020204" pitchFamily="34" charset="-122"/>
                <a:ea typeface="微软雅黑" panose="020B0503020204020204" pitchFamily="34" charset="-122"/>
                <a:cs typeface="+mn-ea"/>
                <a:sym typeface="Arial" panose="020B0604020202020204" pitchFamily="34" charset="0"/>
              </a:rPr>
              <a:t>会务费是指在昆明或者线上参加</a:t>
            </a:r>
            <a:r>
              <a:rPr lang="zh-CN" altLang="en-US" sz="2800" dirty="0">
                <a:latin typeface="微软雅黑" panose="020B0503020204020204" pitchFamily="34" charset="-122"/>
                <a:ea typeface="微软雅黑" panose="020B0503020204020204" pitchFamily="34" charset="-122"/>
                <a:cs typeface="+mn-ea"/>
                <a:sym typeface="Arial" panose="020B0604020202020204" pitchFamily="34" charset="0"/>
              </a:rPr>
              <a:t>会议或</a:t>
            </a:r>
            <a:r>
              <a:rPr lang="zh-CN" altLang="en-US" sz="2800" dirty="0" smtClean="0">
                <a:latin typeface="微软雅黑" panose="020B0503020204020204" pitchFamily="34" charset="-122"/>
                <a:ea typeface="微软雅黑" panose="020B0503020204020204" pitchFamily="34" charset="-122"/>
                <a:cs typeface="+mn-ea"/>
                <a:sym typeface="Arial" panose="020B0604020202020204" pitchFamily="34" charset="0"/>
              </a:rPr>
              <a:t>培训而产生的费用</a:t>
            </a:r>
            <a:endParaRPr lang="zh-CN" altLang="en-US" sz="28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0" name="矩形 93"/>
          <p:cNvSpPr/>
          <p:nvPr/>
        </p:nvSpPr>
        <p:spPr>
          <a:xfrm>
            <a:off x="308695" y="880021"/>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93"/>
          <p:cNvSpPr/>
          <p:nvPr/>
        </p:nvSpPr>
        <p:spPr>
          <a:xfrm rot="10800000">
            <a:off x="10461823" y="1658504"/>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2440653"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22" name="TextBox 46"/>
          <p:cNvSpPr txBox="1"/>
          <p:nvPr/>
        </p:nvSpPr>
        <p:spPr>
          <a:xfrm>
            <a:off x="4815422"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29" name="TextBox 46"/>
          <p:cNvSpPr txBox="1"/>
          <p:nvPr/>
        </p:nvSpPr>
        <p:spPr>
          <a:xfrm>
            <a:off x="9603059"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dirty="0">
                <a:latin typeface="Arial" panose="020B0604020202020204" pitchFamily="34" charset="0"/>
                <a:cs typeface="+mn-ea"/>
                <a:sym typeface="Arial" panose="020B0604020202020204" pitchFamily="34" charset="0"/>
              </a:rPr>
              <a:t>请替换字内容</a:t>
            </a:r>
          </a:p>
        </p:txBody>
      </p:sp>
      <p:sp>
        <p:nvSpPr>
          <p:cNvPr id="19" name="矩形 18"/>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cs typeface="+mn-ea"/>
              <a:sym typeface="+mn-lt"/>
            </a:endParaRPr>
          </a:p>
        </p:txBody>
      </p:sp>
      <p:sp>
        <p:nvSpPr>
          <p:cNvPr id="20" name="矩形 19"/>
          <p:cNvSpPr/>
          <p:nvPr/>
        </p:nvSpPr>
        <p:spPr>
          <a:xfrm>
            <a:off x="11837790" y="362214"/>
            <a:ext cx="1020603" cy="586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70">
              <a:solidFill>
                <a:prstClr val="white"/>
              </a:solidFill>
              <a:cs typeface="+mn-ea"/>
              <a:sym typeface="+mn-lt"/>
            </a:endParaRPr>
          </a:p>
        </p:txBody>
      </p:sp>
      <p:sp>
        <p:nvSpPr>
          <p:cNvPr id="31" name="文本框 30"/>
          <p:cNvSpPr txBox="1"/>
          <p:nvPr/>
        </p:nvSpPr>
        <p:spPr>
          <a:xfrm>
            <a:off x="308695" y="375965"/>
            <a:ext cx="3824154" cy="525780"/>
          </a:xfrm>
          <a:prstGeom prst="rect">
            <a:avLst/>
          </a:prstGeom>
          <a:noFill/>
        </p:spPr>
        <p:txBody>
          <a:bodyPr wrap="square" lIns="96434" tIns="48217" rIns="96434" bIns="48217" rtlCol="0">
            <a:spAutoFit/>
          </a:bodyPr>
          <a:lstStyle/>
          <a:p>
            <a:pPr defTabSz="963930"/>
            <a:r>
              <a:rPr lang="zh-CN" altLang="en-US" sz="2800" b="1"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四、会务费</a:t>
            </a:r>
            <a:endParaRPr lang="zh-CN" altLang="en-US" sz="28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682877" y="1891348"/>
            <a:ext cx="3184623" cy="42452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圆角矩形 13"/>
          <p:cNvSpPr/>
          <p:nvPr/>
        </p:nvSpPr>
        <p:spPr>
          <a:xfrm>
            <a:off x="421468" y="2063505"/>
            <a:ext cx="7088028" cy="4073100"/>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just">
              <a:lnSpc>
                <a:spcPct val="150000"/>
              </a:lnSpc>
              <a:spcBef>
                <a:spcPts val="0"/>
              </a:spcBef>
              <a:spcAft>
                <a:spcPts val="0"/>
              </a:spcAft>
            </a:pPr>
            <a:r>
              <a:rPr lang="zh-CN" altLang="en-US" sz="28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报销时需要提供的原始凭证和附件：</a:t>
            </a:r>
            <a:endPar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r>
              <a:rPr lang="en-US" altLang="zh-CN" sz="24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lang="zh-CN" altLang="en-US" sz="24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审批完整的报销单（日常报销单中的“会务费“）</a:t>
            </a:r>
            <a:r>
              <a:rPr lang="en-US" altLang="zh-CN" sz="24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a:p>
            <a:pPr algn="just">
              <a:lnSpc>
                <a:spcPct val="150000"/>
              </a:lnSpc>
              <a:spcBef>
                <a:spcPts val="0"/>
              </a:spcBef>
              <a:spcAft>
                <a:spcPts val="0"/>
              </a:spcAft>
            </a:pPr>
            <a:r>
              <a:rPr lang="en-US" altLang="zh-CN" sz="24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lang="zh-CN" altLang="en-US" sz="24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会议或培训通知；</a:t>
            </a:r>
            <a:endParaRPr lang="en-US" altLang="zh-CN" sz="24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r>
              <a:rPr lang="en-US" altLang="zh-CN" sz="24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r>
              <a:rPr lang="zh-CN" altLang="en-US" sz="24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正式发票和付款凭据；</a:t>
            </a:r>
            <a:endParaRPr lang="en-US" altLang="zh-CN" sz="24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r>
              <a:rPr lang="en-US" altLang="zh-CN" sz="24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r>
              <a:rPr lang="zh-CN" altLang="en-US" sz="24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培训人员名单</a:t>
            </a:r>
          </a:p>
          <a:p>
            <a:pPr algn="just">
              <a:lnSpc>
                <a:spcPct val="150000"/>
              </a:lnSpc>
              <a:spcBef>
                <a:spcPts val="0"/>
              </a:spcBef>
              <a:spcAft>
                <a:spcPts val="0"/>
              </a:spcAft>
            </a:pPr>
            <a:endParaRPr lang="en-US" altLang="zh-CN"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anim calcmode="lin" valueType="num">
                                      <p:cBhvr>
                                        <p:cTn id="10" dur="500" fill="hold"/>
                                        <p:tgtEl>
                                          <p:spTgt spid="40"/>
                                        </p:tgtEl>
                                        <p:attrNameLst>
                                          <p:attrName>ppt_x</p:attrName>
                                        </p:attrNameLst>
                                      </p:cBhvr>
                                      <p:tavLst>
                                        <p:tav tm="0">
                                          <p:val>
                                            <p:fltVal val="0.5"/>
                                          </p:val>
                                        </p:tav>
                                        <p:tav tm="100000">
                                          <p:val>
                                            <p:strVal val="#ppt_x"/>
                                          </p:val>
                                        </p:tav>
                                      </p:tavLst>
                                    </p:anim>
                                    <p:anim calcmode="lin" valueType="num">
                                      <p:cBhvr>
                                        <p:cTn id="11" dur="500" fill="hold"/>
                                        <p:tgtEl>
                                          <p:spTgt spid="40"/>
                                        </p:tgtEl>
                                        <p:attrNameLst>
                                          <p:attrName>ppt_y</p:attrName>
                                        </p:attrNameLst>
                                      </p:cBhvr>
                                      <p:tavLst>
                                        <p:tav tm="0">
                                          <p:val>
                                            <p:fltVal val="0.5"/>
                                          </p:val>
                                        </p:tav>
                                        <p:tav tm="100000">
                                          <p:val>
                                            <p:strVal val="#ppt_y"/>
                                          </p:val>
                                        </p:tav>
                                      </p:tavLst>
                                    </p:anim>
                                  </p:childTnLst>
                                </p:cTn>
                              </p:par>
                              <p:par>
                                <p:cTn id="12" presetID="14" presetClass="entr" presetSubtype="1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165848" y="1238863"/>
            <a:ext cx="11465420" cy="1662370"/>
          </a:xfrm>
          <a:prstGeom prst="roundRect">
            <a:avLst>
              <a:gd name="adj" fmla="val 2611"/>
            </a:avLst>
          </a:prstGeom>
          <a:solidFill>
            <a:schemeClr val="accent1"/>
          </a:solidFill>
          <a:ln>
            <a:noFill/>
          </a:ln>
          <a:effectLst>
            <a:outerShdw blurRad="50800" dist="76200" dir="18900000" algn="b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kumimoji="1" lang="zh-CN" altLang="en-US"/>
          </a:p>
        </p:txBody>
      </p:sp>
      <p:sp>
        <p:nvSpPr>
          <p:cNvPr id="8" name="矩形 7"/>
          <p:cNvSpPr/>
          <p:nvPr/>
        </p:nvSpPr>
        <p:spPr>
          <a:xfrm>
            <a:off x="2158443" y="1324568"/>
            <a:ext cx="9932572" cy="1490960"/>
          </a:xfrm>
          <a:prstGeom prst="rect">
            <a:avLst/>
          </a:prstGeom>
        </p:spPr>
        <p:txBody>
          <a:bodyPr wrap="square" lIns="96433" tIns="48216" rIns="96433" bIns="48216">
            <a:spAutoFit/>
          </a:bodyPr>
          <a:lstStyle/>
          <a:p>
            <a:pPr>
              <a:lnSpc>
                <a:spcPct val="130000"/>
              </a:lnSpc>
            </a:pP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会议费是指学校或各单位作为主体举办会议发生的相关费用，支出范围包括：参会人员伙食费、住宿费、交通费、会议场地租赁费、会议设备租赁费、会议资料费、文件印刷费、医药费等相关费用。</a:t>
            </a:r>
          </a:p>
        </p:txBody>
      </p:sp>
      <p:cxnSp>
        <p:nvCxnSpPr>
          <p:cNvPr id="9" name="直线连接符 8"/>
          <p:cNvCxnSpPr/>
          <p:nvPr/>
        </p:nvCxnSpPr>
        <p:spPr>
          <a:xfrm>
            <a:off x="1690926" y="1240061"/>
            <a:ext cx="178601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线连接符 9"/>
          <p:cNvCxnSpPr/>
          <p:nvPr/>
        </p:nvCxnSpPr>
        <p:spPr>
          <a:xfrm flipH="1">
            <a:off x="1189105" y="6046462"/>
            <a:ext cx="1093621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线连接符 10"/>
          <p:cNvCxnSpPr/>
          <p:nvPr/>
        </p:nvCxnSpPr>
        <p:spPr>
          <a:xfrm>
            <a:off x="3525882" y="1240061"/>
            <a:ext cx="8952165" cy="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46"/>
          <p:cNvGrpSpPr/>
          <p:nvPr/>
        </p:nvGrpSpPr>
        <p:grpSpPr>
          <a:xfrm>
            <a:off x="524719" y="0"/>
            <a:ext cx="1797546" cy="1766642"/>
            <a:chOff x="304799" y="673100"/>
            <a:chExt cx="4000500" cy="4000499"/>
          </a:xfrm>
          <a:effectLst>
            <a:outerShdw blurRad="444500" dist="254000" dir="8100000" algn="tr" rotWithShape="0">
              <a:prstClr val="black">
                <a:alpha val="50000"/>
              </a:prstClr>
            </a:outerShdw>
          </a:effectLst>
        </p:grpSpPr>
        <p:sp>
          <p:nvSpPr>
            <p:cNvPr id="14" name="同心圆 13"/>
            <p:cNvSpPr/>
            <p:nvPr/>
          </p:nvSpPr>
          <p:spPr>
            <a:xfrm>
              <a:off x="304799" y="673100"/>
              <a:ext cx="4000500" cy="4000499"/>
            </a:xfrm>
            <a:prstGeom prst="donut">
              <a:avLst>
                <a:gd name="adj" fmla="val 4879"/>
              </a:avLst>
            </a:prstGeom>
            <a:gradFill>
              <a:gsLst>
                <a:gs pos="0">
                  <a:srgbClr val="F1F3F2"/>
                </a:gs>
                <a:gs pos="55000">
                  <a:srgbClr val="F1F3F2"/>
                </a:gs>
                <a:gs pos="100000">
                  <a:srgbClr val="B2B2B2"/>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5" name="椭圆 14"/>
            <p:cNvSpPr/>
            <p:nvPr/>
          </p:nvSpPr>
          <p:spPr>
            <a:xfrm>
              <a:off x="392113" y="760413"/>
              <a:ext cx="3825874" cy="3825874"/>
            </a:xfrm>
            <a:prstGeom prst="ellipse">
              <a:avLst/>
            </a:prstGeom>
            <a:gradFill>
              <a:gsLst>
                <a:gs pos="0">
                  <a:srgbClr val="FFFFFF"/>
                </a:gs>
                <a:gs pos="51000">
                  <a:srgbClr val="F1F3F2"/>
                </a:gs>
                <a:gs pos="100000">
                  <a:srgbClr val="B2B2B2"/>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 name="标题 1"/>
          <p:cNvSpPr>
            <a:spLocks noGrp="1" noChangeArrowheads="1"/>
          </p:cNvSpPr>
          <p:nvPr>
            <p:ph type="title" idx="4294967295"/>
          </p:nvPr>
        </p:nvSpPr>
        <p:spPr>
          <a:xfrm>
            <a:off x="503502" y="595289"/>
            <a:ext cx="1818763" cy="576064"/>
          </a:xfrm>
        </p:spPr>
        <p:txBody>
          <a:bodyPr>
            <a:noAutofit/>
          </a:bodyPr>
          <a:lstStyle/>
          <a:p>
            <a:r>
              <a:rPr lang="zh-CN" altLang="en-US" sz="2400" b="1" dirty="0" smtClean="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五、会议费</a:t>
            </a:r>
            <a:endParaRPr lang="zh-CN" altLang="en-US" sz="24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2" name="表格 11"/>
          <p:cNvGraphicFramePr/>
          <p:nvPr>
            <p:custDataLst>
              <p:tags r:id="rId1"/>
            </p:custDataLst>
          </p:nvPr>
        </p:nvGraphicFramePr>
        <p:xfrm>
          <a:off x="664539" y="3122435"/>
          <a:ext cx="6014085" cy="3888430"/>
        </p:xfrm>
        <a:graphic>
          <a:graphicData uri="http://schemas.openxmlformats.org/drawingml/2006/table">
            <a:tbl>
              <a:tblPr>
                <a:tableStyleId>{8799B23B-EC83-4686-B30A-512413B5E67A}</a:tableStyleId>
              </a:tblPr>
              <a:tblGrid>
                <a:gridCol w="1321435"/>
                <a:gridCol w="2078355"/>
                <a:gridCol w="982345"/>
                <a:gridCol w="983615"/>
                <a:gridCol w="648335"/>
              </a:tblGrid>
              <a:tr h="706987">
                <a:tc>
                  <a:txBody>
                    <a:bodyPr/>
                    <a:lstStyle/>
                    <a:p>
                      <a:pPr indent="0" algn="ctr">
                        <a:buNone/>
                      </a:pPr>
                      <a:r>
                        <a:rPr lang="en-US" sz="1600" dirty="0" err="1"/>
                        <a:t>会议类别</a:t>
                      </a:r>
                      <a:endParaRPr lang="en-US" altLang="en-US" sz="1600" b="1" dirty="0">
                        <a:latin typeface="黑体" panose="02010609060101010101" charset="-122"/>
                        <a:ea typeface="黑体" panose="02010609060101010101" charset="-122"/>
                        <a:cs typeface="黑体" panose="02010609060101010101" charset="-122"/>
                      </a:endParaRPr>
                    </a:p>
                  </a:txBody>
                  <a:tcPr marL="68580" marR="68580" marT="0" marB="0" anchor="ctr"/>
                </a:tc>
                <a:tc>
                  <a:txBody>
                    <a:bodyPr/>
                    <a:lstStyle/>
                    <a:p>
                      <a:pPr indent="0" algn="ctr">
                        <a:buNone/>
                      </a:pPr>
                      <a:r>
                        <a:rPr lang="en-US" sz="1600" dirty="0" err="1"/>
                        <a:t>住宿费（外地参会人员</a:t>
                      </a:r>
                      <a:r>
                        <a:rPr lang="en-US" sz="1600" dirty="0"/>
                        <a:t>）</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600"/>
                        <a:t>伙食费</a:t>
                      </a:r>
                      <a:endParaRPr lang="en-US" altLang="en-US" sz="1600" b="1">
                        <a:latin typeface="黑体" panose="02010609060101010101" charset="-122"/>
                        <a:ea typeface="黑体" panose="02010609060101010101" charset="-122"/>
                        <a:cs typeface="黑体" panose="02010609060101010101" charset="-122"/>
                      </a:endParaRPr>
                    </a:p>
                  </a:txBody>
                  <a:tcPr marL="68580" marR="68580" marT="0" marB="0" anchor="ctr"/>
                </a:tc>
                <a:tc>
                  <a:txBody>
                    <a:bodyPr/>
                    <a:lstStyle/>
                    <a:p>
                      <a:pPr indent="0" algn="ctr">
                        <a:buNone/>
                      </a:pPr>
                      <a:r>
                        <a:rPr lang="en-US" sz="1600"/>
                        <a:t>其他费用</a:t>
                      </a:r>
                      <a:endParaRPr lang="en-US" altLang="en-US" sz="1600" b="1">
                        <a:latin typeface="黑体" panose="02010609060101010101" charset="-122"/>
                        <a:ea typeface="黑体" panose="02010609060101010101" charset="-122"/>
                        <a:cs typeface="黑体" panose="02010609060101010101" charset="-122"/>
                      </a:endParaRPr>
                    </a:p>
                  </a:txBody>
                  <a:tcPr marL="68580" marR="68580" marT="0" marB="0" anchor="ctr"/>
                </a:tc>
                <a:tc>
                  <a:txBody>
                    <a:bodyPr/>
                    <a:lstStyle/>
                    <a:p>
                      <a:pPr indent="0" algn="ctr">
                        <a:buNone/>
                      </a:pPr>
                      <a:r>
                        <a:rPr lang="en-US" sz="1600"/>
                        <a:t>合计</a:t>
                      </a:r>
                      <a:endParaRPr lang="en-US" altLang="en-US" sz="1600" b="1">
                        <a:latin typeface="黑体" panose="02010609060101010101" charset="-122"/>
                        <a:ea typeface="黑体" panose="02010609060101010101" charset="-122"/>
                        <a:cs typeface="黑体" panose="02010609060101010101" charset="-122"/>
                      </a:endParaRPr>
                    </a:p>
                  </a:txBody>
                  <a:tcPr marL="68580" marR="68580" marT="0" marB="0" anchor="ctr"/>
                </a:tc>
              </a:tr>
              <a:tr h="1413974">
                <a:tc>
                  <a:txBody>
                    <a:bodyPr/>
                    <a:lstStyle/>
                    <a:p>
                      <a:pPr indent="0" algn="ctr">
                        <a:buNone/>
                      </a:pPr>
                      <a:r>
                        <a:rPr lang="en-US" sz="1600"/>
                        <a:t>一类会议</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600" dirty="0"/>
                        <a:t>280</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600"/>
                        <a:t>150</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600" dirty="0"/>
                        <a:t>70</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600"/>
                        <a:t>500</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1767469">
                <a:tc>
                  <a:txBody>
                    <a:bodyPr/>
                    <a:lstStyle/>
                    <a:p>
                      <a:pPr indent="0" algn="ctr">
                        <a:buNone/>
                      </a:pPr>
                      <a:r>
                        <a:rPr lang="en-US" sz="1600"/>
                        <a:t>二类会议</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600" dirty="0"/>
                        <a:t>230</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600" dirty="0"/>
                        <a:t>130</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600"/>
                        <a:t>40</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600" dirty="0"/>
                        <a:t>400</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sp>
        <p:nvSpPr>
          <p:cNvPr id="16" name="Content Placeholder 2"/>
          <p:cNvSpPr txBox="1"/>
          <p:nvPr/>
        </p:nvSpPr>
        <p:spPr>
          <a:xfrm>
            <a:off x="6898558" y="3112269"/>
            <a:ext cx="5688632" cy="3888431"/>
          </a:xfrm>
          <a:prstGeom prst="rect">
            <a:avLst/>
          </a:prstGeom>
          <a:solidFill>
            <a:schemeClr val="accent4">
              <a:lumMod val="25000"/>
              <a:lumOff val="75000"/>
            </a:schemeClr>
          </a:solidFill>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报销时需要提供的原始凭证和附件：</a:t>
            </a:r>
            <a:endParaRPr lang="en-US" altLang="zh-CN"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r>
              <a:rPr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（1）填写、审批完整的《报销单》</a:t>
            </a:r>
          </a:p>
          <a:p>
            <a:pPr algn="just">
              <a:lnSpc>
                <a:spcPct val="150000"/>
              </a:lnSpc>
              <a:spcBef>
                <a:spcPts val="0"/>
              </a:spcBef>
              <a:spcAft>
                <a:spcPts val="0"/>
              </a:spcAft>
            </a:pPr>
            <a:r>
              <a:rPr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（2）审批完整的《昆明医科大学会议审批表》</a:t>
            </a:r>
          </a:p>
          <a:p>
            <a:pPr algn="just">
              <a:lnSpc>
                <a:spcPct val="150000"/>
              </a:lnSpc>
              <a:spcBef>
                <a:spcPts val="0"/>
              </a:spcBef>
              <a:spcAft>
                <a:spcPts val="0"/>
              </a:spcAft>
            </a:pPr>
            <a:r>
              <a:rPr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（3）填写完整的《会议费经费预算表》</a:t>
            </a:r>
          </a:p>
          <a:p>
            <a:pPr algn="just">
              <a:lnSpc>
                <a:spcPct val="150000"/>
              </a:lnSpc>
              <a:spcBef>
                <a:spcPts val="0"/>
              </a:spcBef>
              <a:spcAft>
                <a:spcPts val="0"/>
              </a:spcAft>
            </a:pPr>
            <a:r>
              <a:rPr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（4）会议通知及实际参会人员签到表</a:t>
            </a:r>
          </a:p>
          <a:p>
            <a:pPr algn="just">
              <a:lnSpc>
                <a:spcPct val="150000"/>
              </a:lnSpc>
              <a:spcBef>
                <a:spcPts val="0"/>
              </a:spcBef>
              <a:spcAft>
                <a:spcPts val="0"/>
              </a:spcAft>
            </a:pPr>
            <a:r>
              <a:rPr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（4）会议服务单位提供的发票及费用明细单据（如通过会议中心等第三方组织会议的，还须附与第三方签订的委托协议或合同、服务完结证明等相关资料）；</a:t>
            </a:r>
          </a:p>
          <a:p>
            <a:pPr algn="just">
              <a:lnSpc>
                <a:spcPct val="150000"/>
              </a:lnSpc>
              <a:spcBef>
                <a:spcPts val="0"/>
              </a:spcBef>
              <a:spcAft>
                <a:spcPts val="0"/>
              </a:spcAft>
            </a:pPr>
            <a:r>
              <a:rPr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（5）刷卡小票等支付结算单；</a:t>
            </a:r>
          </a:p>
          <a:p>
            <a:pPr algn="just">
              <a:lnSpc>
                <a:spcPct val="150000"/>
              </a:lnSpc>
              <a:spcBef>
                <a:spcPts val="0"/>
              </a:spcBef>
              <a:spcAft>
                <a:spcPts val="0"/>
              </a:spcAft>
            </a:pPr>
            <a:r>
              <a:rPr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（6）涉及其他费用的发票及费用明细单据等。</a:t>
            </a:r>
          </a:p>
          <a:p>
            <a:pPr algn="just">
              <a:lnSpc>
                <a:spcPct val="150000"/>
              </a:lnSpc>
              <a:spcBef>
                <a:spcPts val="0"/>
              </a:spcBef>
              <a:spcAft>
                <a:spcPts val="0"/>
              </a:spcAft>
            </a:pPr>
            <a:r>
              <a:rPr lang="zh-CN"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菜单</a:t>
            </a:r>
            <a:endParaRPr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r>
              <a:rPr lang="en-US"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endParaRPr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endParaRPr lang="en-US" altLang="zh-CN"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endParaRPr lang="en-US" altLang="zh-CN"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55"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0.70"/>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p:bldP spid="6" grpId="0"/>
      <p:bldP spid="1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7388" y="366042"/>
            <a:ext cx="1425856" cy="637393"/>
          </a:xfrm>
          <a:prstGeom prst="rect">
            <a:avLst/>
          </a:prstGeom>
        </p:spPr>
        <p:txBody>
          <a:bodyPr wrap="none" lIns="96433" tIns="48216" rIns="96433" bIns="48216">
            <a:spAutoFit/>
          </a:bodyPr>
          <a:lstStyle/>
          <a:p>
            <a:pPr algn="ctr">
              <a:lnSpc>
                <a:spcPct val="120000"/>
              </a:lnSpc>
            </a:pPr>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会议</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费</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914189" y="1670948"/>
            <a:ext cx="10411730" cy="494984"/>
            <a:chOff x="1182523" y="1282036"/>
            <a:chExt cx="8165007" cy="469344"/>
          </a:xfrm>
        </p:grpSpPr>
        <p:grpSp>
          <p:nvGrpSpPr>
            <p:cNvPr id="22" name="组合 21"/>
            <p:cNvGrpSpPr/>
            <p:nvPr/>
          </p:nvGrpSpPr>
          <p:grpSpPr>
            <a:xfrm flipH="1">
              <a:off x="1182523" y="1282038"/>
              <a:ext cx="8165007" cy="469342"/>
              <a:chOff x="-2935277" y="1688276"/>
              <a:chExt cx="12889711" cy="740930"/>
            </a:xfrm>
          </p:grpSpPr>
          <p:sp>
            <p:nvSpPr>
              <p:cNvPr id="24" name="任意多边形: 形状 23"/>
              <p:cNvSpPr/>
              <p:nvPr/>
            </p:nvSpPr>
            <p:spPr>
              <a:xfrm rot="5400000">
                <a:off x="-694788" y="-552213"/>
                <a:ext cx="740926" cy="5221904"/>
              </a:xfrm>
              <a:custGeom>
                <a:avLst/>
                <a:gdLst>
                  <a:gd name="connsiteX0" fmla="*/ 0 w 740926"/>
                  <a:gd name="connsiteY0" fmla="*/ 6553433 h 6553433"/>
                  <a:gd name="connsiteX1" fmla="*/ 0 w 740926"/>
                  <a:gd name="connsiteY1" fmla="*/ 0 h 6553433"/>
                  <a:gd name="connsiteX2" fmla="*/ 740926 w 740926"/>
                  <a:gd name="connsiteY2" fmla="*/ 0 h 6553433"/>
                  <a:gd name="connsiteX3" fmla="*/ 740926 w 740926"/>
                  <a:gd name="connsiteY3" fmla="*/ 6553433 h 6553433"/>
                  <a:gd name="connsiteX4" fmla="*/ 370463 w 740926"/>
                  <a:gd name="connsiteY4" fmla="*/ 6152843 h 6553433"/>
                  <a:gd name="connsiteX5" fmla="*/ 0 w 740926"/>
                  <a:gd name="connsiteY5" fmla="*/ 6553433 h 655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6" h="6553433">
                    <a:moveTo>
                      <a:pt x="0" y="6553433"/>
                    </a:moveTo>
                    <a:lnTo>
                      <a:pt x="0" y="0"/>
                    </a:lnTo>
                    <a:lnTo>
                      <a:pt x="740926" y="0"/>
                    </a:lnTo>
                    <a:lnTo>
                      <a:pt x="740926" y="6553433"/>
                    </a:lnTo>
                    <a:lnTo>
                      <a:pt x="370463" y="6152843"/>
                    </a:lnTo>
                    <a:lnTo>
                      <a:pt x="0" y="65534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5" name="矩形 24"/>
              <p:cNvSpPr/>
              <p:nvPr/>
            </p:nvSpPr>
            <p:spPr>
              <a:xfrm rot="16200000" flipH="1">
                <a:off x="5273670" y="-2251558"/>
                <a:ext cx="740926" cy="862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3" name="矩形 22"/>
            <p:cNvSpPr/>
            <p:nvPr/>
          </p:nvSpPr>
          <p:spPr>
            <a:xfrm flipH="1">
              <a:off x="1513941" y="1282036"/>
              <a:ext cx="7628766" cy="452343"/>
            </a:xfrm>
            <a:prstGeom prst="rect">
              <a:avLst/>
            </a:prstGeom>
          </p:spPr>
          <p:txBody>
            <a:bodyPr wrap="square">
              <a:spAutoFit/>
            </a:bodyPr>
            <a:lstStyle/>
            <a:p>
              <a:r>
                <a:rPr lang="zh-CN" altLang="en-US" sz="2500" b="1" dirty="0">
                  <a:solidFill>
                    <a:schemeClr val="bg1"/>
                  </a:solidFill>
                  <a:latin typeface="微软雅黑" panose="020B0503020204020204" pitchFamily="34" charset="-122"/>
                  <a:ea typeface="微软雅黑" panose="020B0503020204020204" pitchFamily="34" charset="-122"/>
                </a:rPr>
                <a:t>注意事项</a:t>
              </a:r>
            </a:p>
          </p:txBody>
        </p:sp>
      </p:grpSp>
      <p:sp>
        <p:nvSpPr>
          <p:cNvPr id="16" name="圆角矩形 15"/>
          <p:cNvSpPr/>
          <p:nvPr/>
        </p:nvSpPr>
        <p:spPr>
          <a:xfrm>
            <a:off x="1100782" y="2165932"/>
            <a:ext cx="9793089" cy="4873853"/>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lvl="0" indent="457200"/>
            <a:endParaRPr lang="en-US" altLang="zh-CN" sz="2400" dirty="0" smtClean="0">
              <a:solidFill>
                <a:prstClr val="black"/>
              </a:solidFill>
              <a:latin typeface="Calibri" panose="020F0502020204030204" pitchFamily="34" charset="0"/>
              <a:ea typeface="宋体" panose="02010600030101010101" pitchFamily="2" charset="-122"/>
            </a:endParaRPr>
          </a:p>
          <a:p>
            <a:pPr lvl="0" indent="457200"/>
            <a:endParaRPr lang="en-US" altLang="zh-CN" sz="2400" dirty="0">
              <a:solidFill>
                <a:prstClr val="black"/>
              </a:solidFill>
              <a:latin typeface="Calibri" panose="020F0502020204030204" pitchFamily="34" charset="0"/>
              <a:ea typeface="宋体" panose="02010600030101010101" pitchFamily="2" charset="-122"/>
            </a:endParaRPr>
          </a:p>
          <a:p>
            <a:pPr lvl="0" indent="457200"/>
            <a:endParaRPr lang="en-US" altLang="zh-CN" sz="2400" dirty="0" smtClean="0">
              <a:solidFill>
                <a:prstClr val="black"/>
              </a:solidFill>
              <a:latin typeface="Calibri" panose="020F0502020204030204" pitchFamily="34" charset="0"/>
              <a:ea typeface="宋体" panose="02010600030101010101" pitchFamily="2" charset="-122"/>
            </a:endParaRPr>
          </a:p>
          <a:p>
            <a:pPr lvl="0" indent="457200"/>
            <a:r>
              <a:rPr lang="en-US" altLang="zh-CN" sz="2400" dirty="0" smtClean="0">
                <a:solidFill>
                  <a:prstClr val="black"/>
                </a:solidFill>
                <a:latin typeface="Calibri" panose="020F0502020204030204" pitchFamily="34" charset="0"/>
                <a:ea typeface="宋体" panose="02010600030101010101" pitchFamily="2" charset="-122"/>
              </a:rPr>
              <a:t>1</a:t>
            </a:r>
            <a:r>
              <a:rPr lang="en-US" altLang="zh-CN" sz="2400" dirty="0">
                <a:solidFill>
                  <a:prstClr val="black"/>
                </a:solidFill>
                <a:latin typeface="Calibri" panose="020F0502020204030204" pitchFamily="34" charset="0"/>
                <a:ea typeface="宋体" panose="02010600030101010101" pitchFamily="2" charset="-122"/>
              </a:rPr>
              <a:t>.</a:t>
            </a:r>
            <a:r>
              <a:rPr lang="zh-CN" altLang="en-US" sz="2400" dirty="0">
                <a:solidFill>
                  <a:prstClr val="black"/>
                </a:solidFill>
                <a:latin typeface="Calibri" panose="020F0502020204030204" pitchFamily="34" charset="0"/>
                <a:ea typeface="宋体" panose="02010600030101010101" pitchFamily="2" charset="-122"/>
              </a:rPr>
              <a:t>会议费实行预算管理，报销时办会单位必须确保开支项目已申报过会议费预算</a:t>
            </a:r>
            <a:r>
              <a:rPr lang="zh-CN" altLang="en-US" sz="2400" dirty="0" smtClean="0">
                <a:solidFill>
                  <a:prstClr val="black"/>
                </a:solidFill>
                <a:latin typeface="Calibri" panose="020F0502020204030204" pitchFamily="34" charset="0"/>
                <a:ea typeface="宋体" panose="02010600030101010101" pitchFamily="2" charset="-122"/>
              </a:rPr>
              <a:t>。</a:t>
            </a:r>
            <a:endParaRPr lang="en-US" altLang="zh-CN" sz="2400" dirty="0" smtClean="0">
              <a:solidFill>
                <a:prstClr val="black"/>
              </a:solidFill>
              <a:latin typeface="Calibri" panose="020F0502020204030204" pitchFamily="34" charset="0"/>
              <a:ea typeface="宋体" panose="02010600030101010101" pitchFamily="2" charset="-122"/>
            </a:endParaRPr>
          </a:p>
          <a:p>
            <a:pPr indent="457200"/>
            <a:r>
              <a:rPr lang="en-US" altLang="zh-CN" sz="2400" dirty="0" smtClean="0">
                <a:solidFill>
                  <a:prstClr val="black"/>
                </a:solidFill>
                <a:latin typeface="Calibri" panose="020F0502020204030204" pitchFamily="34" charset="0"/>
                <a:ea typeface="宋体" panose="02010600030101010101" pitchFamily="2" charset="-122"/>
              </a:rPr>
              <a:t>2.</a:t>
            </a:r>
            <a:r>
              <a:rPr lang="zh-CN" altLang="en-US" sz="2400" dirty="0">
                <a:solidFill>
                  <a:prstClr val="black"/>
                </a:solidFill>
                <a:latin typeface="Calibri" panose="020F0502020204030204" pitchFamily="34" charset="0"/>
                <a:ea typeface="宋体" panose="02010600030101010101" pitchFamily="2" charset="-122"/>
              </a:rPr>
              <a:t>会议分类：一类会议是学校召开的，学校主要领导参加的各类工作会议、研讨会议、学术会议等；二类会议是学校各单位主办或承办的各类工作会议、研讨会议、学术会议、座谈会、评审会</a:t>
            </a:r>
            <a:r>
              <a:rPr lang="zh-CN" altLang="en-US" sz="2400" dirty="0" smtClean="0">
                <a:solidFill>
                  <a:prstClr val="black"/>
                </a:solidFill>
                <a:latin typeface="Calibri" panose="020F0502020204030204" pitchFamily="34" charset="0"/>
                <a:ea typeface="宋体" panose="02010600030101010101" pitchFamily="2" charset="-122"/>
              </a:rPr>
              <a:t>等</a:t>
            </a:r>
            <a:endParaRPr lang="zh-CN" altLang="en-US" sz="2400" dirty="0">
              <a:solidFill>
                <a:prstClr val="black"/>
              </a:solidFill>
              <a:latin typeface="Calibri" panose="020F0502020204030204" pitchFamily="34" charset="0"/>
              <a:ea typeface="宋体" panose="02010600030101010101" pitchFamily="2" charset="-122"/>
            </a:endParaRPr>
          </a:p>
          <a:p>
            <a:pPr lvl="0" indent="457200"/>
            <a:r>
              <a:rPr lang="en-US" altLang="zh-CN" sz="2400" dirty="0" smtClean="0">
                <a:solidFill>
                  <a:prstClr val="black"/>
                </a:solidFill>
                <a:latin typeface="Calibri" panose="020F0502020204030204" pitchFamily="34" charset="0"/>
                <a:ea typeface="宋体" panose="02010600030101010101" pitchFamily="2" charset="-122"/>
              </a:rPr>
              <a:t>3. </a:t>
            </a:r>
            <a:r>
              <a:rPr lang="zh-CN" altLang="en-US" sz="2400" dirty="0">
                <a:solidFill>
                  <a:prstClr val="black"/>
                </a:solidFill>
                <a:latin typeface="Calibri" panose="020F0502020204030204" pitchFamily="34" charset="0"/>
                <a:ea typeface="宋体" panose="02010600030101010101" pitchFamily="2" charset="-122"/>
              </a:rPr>
              <a:t>会议费中不得报销下列费用：办公用品、纪念品等费用；摆放鲜花、植物、小食品、香烟及设置气球拱门、制作背景板、悬挂欢迎布标、安排茶歇的费用；会议举办地的参会代表住宿费用；因提高用餐、住宿标准产生的费用；超出规定人数的会议人员、超过会期产生的费用；参会代表洗衣、长途电话、游览、娱乐、健身费用；以保障会务为由，添置计算机、打印机等费用。</a:t>
            </a:r>
          </a:p>
          <a:p>
            <a:pPr lvl="0" indent="457200"/>
            <a:r>
              <a:rPr lang="en-US" altLang="zh-CN" sz="2400" dirty="0" smtClean="0">
                <a:solidFill>
                  <a:prstClr val="black"/>
                </a:solidFill>
                <a:latin typeface="Calibri" panose="020F0502020204030204" pitchFamily="34" charset="0"/>
                <a:ea typeface="宋体" panose="02010600030101010101" pitchFamily="2" charset="-122"/>
              </a:rPr>
              <a:t>4.</a:t>
            </a:r>
            <a:r>
              <a:rPr lang="zh-CN" altLang="en-US" sz="2400" dirty="0">
                <a:solidFill>
                  <a:prstClr val="black"/>
                </a:solidFill>
                <a:latin typeface="Calibri" panose="020F0502020204030204" pitchFamily="34" charset="0"/>
                <a:ea typeface="宋体" panose="02010600030101010101" pitchFamily="2" charset="-122"/>
              </a:rPr>
              <a:t>我校人员参加外单位非昆明地区举办的会议，在差旅费中列支</a:t>
            </a:r>
            <a:r>
              <a:rPr lang="zh-CN" altLang="en-US" sz="2400" dirty="0" smtClean="0">
                <a:solidFill>
                  <a:prstClr val="black"/>
                </a:solidFill>
                <a:latin typeface="Calibri" panose="020F0502020204030204" pitchFamily="34" charset="0"/>
                <a:ea typeface="宋体" panose="02010600030101010101" pitchFamily="2" charset="-122"/>
              </a:rPr>
              <a:t>。</a:t>
            </a:r>
            <a:endParaRPr lang="en-US" altLang="zh-CN" sz="2400" dirty="0" smtClean="0">
              <a:solidFill>
                <a:prstClr val="black"/>
              </a:solidFill>
              <a:latin typeface="Calibri" panose="020F0502020204030204" pitchFamily="34" charset="0"/>
              <a:ea typeface="宋体" panose="02010600030101010101" pitchFamily="2" charset="-122"/>
            </a:endParaRPr>
          </a:p>
          <a:p>
            <a:pPr lvl="0" indent="457200"/>
            <a:endParaRPr lang="zh-CN" altLang="en-US" sz="2400" dirty="0">
              <a:solidFill>
                <a:prstClr val="black"/>
              </a:solidFill>
              <a:latin typeface="Calibri" panose="020F0502020204030204" pitchFamily="34" charset="0"/>
              <a:ea typeface="宋体" panose="02010600030101010101" pitchFamily="2" charset="-122"/>
            </a:endParaRPr>
          </a:p>
          <a:p>
            <a:pPr lvl="0" indent="457200"/>
            <a:endParaRPr lang="en-US" altLang="zh-CN" sz="2400" dirty="0" smtClean="0">
              <a:solidFill>
                <a:prstClr val="black"/>
              </a:solidFill>
              <a:latin typeface="Calibri" panose="020F0502020204030204" pitchFamily="34" charset="0"/>
              <a:ea typeface="宋体" panose="02010600030101010101" pitchFamily="2" charset="-122"/>
            </a:endParaRPr>
          </a:p>
          <a:p>
            <a:pPr lvl="0" indent="457200"/>
            <a:endParaRPr lang="zh-CN" altLang="en-US" sz="2400" dirty="0">
              <a:solidFill>
                <a:prstClr val="black"/>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189" y="366042"/>
            <a:ext cx="1425856" cy="637393"/>
          </a:xfrm>
          <a:prstGeom prst="rect">
            <a:avLst/>
          </a:prstGeom>
        </p:spPr>
        <p:txBody>
          <a:bodyPr wrap="none" lIns="96433" tIns="48216" rIns="96433" bIns="48216">
            <a:spAutoFit/>
          </a:bodyPr>
          <a:lstStyle/>
          <a:p>
            <a:pPr algn="ctr">
              <a:lnSpc>
                <a:spcPct val="120000"/>
              </a:lnSpc>
            </a:pPr>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会议</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费</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914189" y="1670948"/>
            <a:ext cx="10411730" cy="494984"/>
            <a:chOff x="1182523" y="1282036"/>
            <a:chExt cx="8165007" cy="469344"/>
          </a:xfrm>
        </p:grpSpPr>
        <p:grpSp>
          <p:nvGrpSpPr>
            <p:cNvPr id="22" name="组合 21"/>
            <p:cNvGrpSpPr/>
            <p:nvPr/>
          </p:nvGrpSpPr>
          <p:grpSpPr>
            <a:xfrm flipH="1">
              <a:off x="1182523" y="1282038"/>
              <a:ext cx="8165007" cy="469342"/>
              <a:chOff x="-2935277" y="1688276"/>
              <a:chExt cx="12889711" cy="740930"/>
            </a:xfrm>
          </p:grpSpPr>
          <p:sp>
            <p:nvSpPr>
              <p:cNvPr id="24" name="任意多边形: 形状 23"/>
              <p:cNvSpPr/>
              <p:nvPr/>
            </p:nvSpPr>
            <p:spPr>
              <a:xfrm rot="5400000">
                <a:off x="-694788" y="-552213"/>
                <a:ext cx="740926" cy="5221904"/>
              </a:xfrm>
              <a:custGeom>
                <a:avLst/>
                <a:gdLst>
                  <a:gd name="connsiteX0" fmla="*/ 0 w 740926"/>
                  <a:gd name="connsiteY0" fmla="*/ 6553433 h 6553433"/>
                  <a:gd name="connsiteX1" fmla="*/ 0 w 740926"/>
                  <a:gd name="connsiteY1" fmla="*/ 0 h 6553433"/>
                  <a:gd name="connsiteX2" fmla="*/ 740926 w 740926"/>
                  <a:gd name="connsiteY2" fmla="*/ 0 h 6553433"/>
                  <a:gd name="connsiteX3" fmla="*/ 740926 w 740926"/>
                  <a:gd name="connsiteY3" fmla="*/ 6553433 h 6553433"/>
                  <a:gd name="connsiteX4" fmla="*/ 370463 w 740926"/>
                  <a:gd name="connsiteY4" fmla="*/ 6152843 h 6553433"/>
                  <a:gd name="connsiteX5" fmla="*/ 0 w 740926"/>
                  <a:gd name="connsiteY5" fmla="*/ 6553433 h 655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6" h="6553433">
                    <a:moveTo>
                      <a:pt x="0" y="6553433"/>
                    </a:moveTo>
                    <a:lnTo>
                      <a:pt x="0" y="0"/>
                    </a:lnTo>
                    <a:lnTo>
                      <a:pt x="740926" y="0"/>
                    </a:lnTo>
                    <a:lnTo>
                      <a:pt x="740926" y="6553433"/>
                    </a:lnTo>
                    <a:lnTo>
                      <a:pt x="370463" y="6152843"/>
                    </a:lnTo>
                    <a:lnTo>
                      <a:pt x="0" y="65534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5" name="矩形 24"/>
              <p:cNvSpPr/>
              <p:nvPr/>
            </p:nvSpPr>
            <p:spPr>
              <a:xfrm rot="16200000" flipH="1">
                <a:off x="5273670" y="-2251558"/>
                <a:ext cx="740926" cy="862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3" name="矩形 22"/>
            <p:cNvSpPr/>
            <p:nvPr/>
          </p:nvSpPr>
          <p:spPr>
            <a:xfrm flipH="1">
              <a:off x="1513941" y="1282036"/>
              <a:ext cx="7628766" cy="452343"/>
            </a:xfrm>
            <a:prstGeom prst="rect">
              <a:avLst/>
            </a:prstGeom>
          </p:spPr>
          <p:txBody>
            <a:bodyPr wrap="square">
              <a:spAutoFit/>
            </a:bodyPr>
            <a:lstStyle/>
            <a:p>
              <a:r>
                <a:rPr lang="zh-CN" altLang="en-US" sz="2500" b="1" dirty="0">
                  <a:solidFill>
                    <a:schemeClr val="bg1"/>
                  </a:solidFill>
                  <a:latin typeface="微软雅黑" panose="020B0503020204020204" pitchFamily="34" charset="-122"/>
                  <a:ea typeface="微软雅黑" panose="020B0503020204020204" pitchFamily="34" charset="-122"/>
                </a:rPr>
                <a:t>注意事项</a:t>
              </a:r>
            </a:p>
          </p:txBody>
        </p:sp>
      </p:grpSp>
      <p:sp>
        <p:nvSpPr>
          <p:cNvPr id="16" name="圆角矩形 15"/>
          <p:cNvSpPr/>
          <p:nvPr/>
        </p:nvSpPr>
        <p:spPr>
          <a:xfrm>
            <a:off x="1100782" y="2392189"/>
            <a:ext cx="9963953" cy="4647595"/>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lvl="0" indent="457200"/>
            <a:endParaRPr lang="en-US" altLang="zh-CN" sz="2400" dirty="0" smtClean="0">
              <a:solidFill>
                <a:prstClr val="black"/>
              </a:solidFill>
              <a:latin typeface="Calibri" panose="020F0502020204030204" pitchFamily="34" charset="0"/>
              <a:ea typeface="宋体" panose="02010600030101010101" pitchFamily="2" charset="-122"/>
            </a:endParaRPr>
          </a:p>
          <a:p>
            <a:pPr lvl="0" indent="457200"/>
            <a:r>
              <a:rPr lang="en-US" altLang="zh-CN" sz="2400" dirty="0" smtClean="0">
                <a:solidFill>
                  <a:prstClr val="black"/>
                </a:solidFill>
                <a:latin typeface="Calibri" panose="020F0502020204030204" pitchFamily="34" charset="0"/>
                <a:ea typeface="宋体" panose="02010600030101010101" pitchFamily="2" charset="-122"/>
              </a:rPr>
              <a:t>5.</a:t>
            </a:r>
            <a:r>
              <a:rPr lang="zh-CN" altLang="en-US" sz="2400" dirty="0">
                <a:solidFill>
                  <a:prstClr val="black"/>
                </a:solidFill>
                <a:latin typeface="Calibri" panose="020F0502020204030204" pitchFamily="34" charset="0"/>
                <a:ea typeface="宋体" panose="02010600030101010101" pitchFamily="2" charset="-122"/>
              </a:rPr>
              <a:t>参会人员参加我校主办会议发生的城市间交通费，按照差旅费管理办法的规定回其所在单位</a:t>
            </a:r>
            <a:r>
              <a:rPr lang="zh-CN" altLang="en-US" sz="2400" dirty="0" smtClean="0">
                <a:solidFill>
                  <a:prstClr val="black"/>
                </a:solidFill>
                <a:latin typeface="Calibri" panose="020F0502020204030204" pitchFamily="34" charset="0"/>
                <a:ea typeface="宋体" panose="02010600030101010101" pitchFamily="2" charset="-122"/>
              </a:rPr>
              <a:t>报销</a:t>
            </a:r>
            <a:r>
              <a:rPr lang="zh-CN" altLang="en-US" sz="2400" dirty="0">
                <a:solidFill>
                  <a:prstClr val="black"/>
                </a:solidFill>
                <a:latin typeface="Calibri" panose="020F0502020204030204" pitchFamily="34" charset="0"/>
                <a:ea typeface="宋体" panose="02010600030101010101" pitchFamily="2" charset="-122"/>
              </a:rPr>
              <a:t>。</a:t>
            </a:r>
            <a:endParaRPr lang="en-US" altLang="zh-CN" sz="2400" dirty="0" smtClean="0">
              <a:solidFill>
                <a:prstClr val="black"/>
              </a:solidFill>
              <a:latin typeface="Calibri" panose="020F0502020204030204" pitchFamily="34" charset="0"/>
              <a:ea typeface="宋体" panose="02010600030101010101" pitchFamily="2" charset="-122"/>
            </a:endParaRPr>
          </a:p>
          <a:p>
            <a:pPr lvl="0" indent="457200"/>
            <a:r>
              <a:rPr lang="en-US" altLang="zh-CN" sz="2400" dirty="0" smtClean="0">
                <a:solidFill>
                  <a:prstClr val="black"/>
                </a:solidFill>
                <a:latin typeface="Calibri" panose="020F0502020204030204" pitchFamily="34" charset="0"/>
                <a:ea typeface="宋体" panose="02010600030101010101" pitchFamily="2" charset="-122"/>
              </a:rPr>
              <a:t>6.</a:t>
            </a:r>
            <a:r>
              <a:rPr lang="zh-CN" altLang="en-US" sz="2400" dirty="0">
                <a:solidFill>
                  <a:prstClr val="black"/>
                </a:solidFill>
                <a:latin typeface="Calibri" panose="020F0502020204030204" pitchFamily="34" charset="0"/>
                <a:ea typeface="宋体" panose="02010600030101010101" pitchFamily="2" charset="-122"/>
              </a:rPr>
              <a:t>会议费开支实行综合定额控制，各项费用之间可以调剂使用（未实际发生的费用项目不得参与调剂）。</a:t>
            </a:r>
          </a:p>
          <a:p>
            <a:pPr lvl="0" indent="457200"/>
            <a:r>
              <a:rPr lang="en-US" altLang="zh-CN" sz="2400" dirty="0" smtClean="0">
                <a:solidFill>
                  <a:prstClr val="black"/>
                </a:solidFill>
                <a:latin typeface="Calibri" panose="020F0502020204030204" pitchFamily="34" charset="0"/>
                <a:ea typeface="宋体" panose="02010600030101010101" pitchFamily="2" charset="-122"/>
              </a:rPr>
              <a:t>7</a:t>
            </a:r>
            <a:r>
              <a:rPr lang="en-US" altLang="zh-CN" sz="2400" dirty="0">
                <a:solidFill>
                  <a:prstClr val="black"/>
                </a:solidFill>
                <a:latin typeface="Calibri" panose="020F0502020204030204" pitchFamily="34" charset="0"/>
                <a:ea typeface="宋体" panose="02010600030101010101" pitchFamily="2" charset="-122"/>
              </a:rPr>
              <a:t>.</a:t>
            </a:r>
            <a:r>
              <a:rPr lang="zh-CN" altLang="en-US" sz="2400" dirty="0">
                <a:solidFill>
                  <a:prstClr val="black"/>
                </a:solidFill>
                <a:latin typeface="Calibri" panose="020F0502020204030204" pitchFamily="34" charset="0"/>
                <a:ea typeface="宋体" panose="02010600030101010101" pitchFamily="2" charset="-122"/>
              </a:rPr>
              <a:t>报销时必须使用公务卡或对公转账的方式结算</a:t>
            </a:r>
            <a:r>
              <a:rPr lang="zh-CN" altLang="en-US" sz="2400" dirty="0" smtClean="0">
                <a:solidFill>
                  <a:prstClr val="black"/>
                </a:solidFill>
                <a:latin typeface="Calibri" panose="020F0502020204030204" pitchFamily="34" charset="0"/>
                <a:ea typeface="宋体" panose="02010600030101010101" pitchFamily="2" charset="-122"/>
              </a:rPr>
              <a:t>。</a:t>
            </a:r>
            <a:endParaRPr lang="en-US" altLang="zh-CN" sz="2400" dirty="0" smtClean="0">
              <a:solidFill>
                <a:prstClr val="black"/>
              </a:solidFill>
              <a:latin typeface="Calibri" panose="020F0502020204030204" pitchFamily="34" charset="0"/>
              <a:ea typeface="宋体" panose="02010600030101010101" pitchFamily="2" charset="-122"/>
            </a:endParaRPr>
          </a:p>
          <a:p>
            <a:pPr lvl="0" indent="457200"/>
            <a:r>
              <a:rPr lang="en-US" altLang="zh-CN" sz="2400" dirty="0" smtClean="0">
                <a:solidFill>
                  <a:prstClr val="black"/>
                </a:solidFill>
                <a:latin typeface="Calibri" panose="020F0502020204030204" pitchFamily="34" charset="0"/>
                <a:ea typeface="宋体" panose="02010600030101010101" pitchFamily="2" charset="-122"/>
              </a:rPr>
              <a:t>8</a:t>
            </a:r>
            <a:r>
              <a:rPr lang="en-US" altLang="zh-CN" sz="2400" dirty="0">
                <a:solidFill>
                  <a:prstClr val="black"/>
                </a:solidFill>
                <a:latin typeface="Calibri" panose="020F0502020204030204" pitchFamily="34" charset="0"/>
                <a:ea typeface="宋体" panose="02010600030101010101" pitchFamily="2" charset="-122"/>
              </a:rPr>
              <a:t>. </a:t>
            </a:r>
            <a:r>
              <a:rPr lang="zh-CN" altLang="en-US" sz="2400" dirty="0" smtClean="0">
                <a:solidFill>
                  <a:prstClr val="black"/>
                </a:solidFill>
                <a:latin typeface="Calibri" panose="020F0502020204030204" pitchFamily="34" charset="0"/>
                <a:ea typeface="宋体" panose="02010600030101010101" pitchFamily="2" charset="-122"/>
              </a:rPr>
              <a:t>根据</a:t>
            </a:r>
            <a:r>
              <a:rPr lang="zh-CN" altLang="en-US" sz="2400" dirty="0">
                <a:solidFill>
                  <a:prstClr val="black"/>
                </a:solidFill>
                <a:latin typeface="Calibri" panose="020F0502020204030204" pitchFamily="34" charset="0"/>
                <a:ea typeface="宋体" panose="02010600030101010101" pitchFamily="2" charset="-122"/>
              </a:rPr>
              <a:t>云财行（</a:t>
            </a:r>
            <a:r>
              <a:rPr lang="en-US" altLang="zh-CN" sz="2400" dirty="0">
                <a:solidFill>
                  <a:prstClr val="black"/>
                </a:solidFill>
                <a:latin typeface="Calibri" panose="020F0502020204030204" pitchFamily="34" charset="0"/>
                <a:ea typeface="宋体" panose="02010600030101010101" pitchFamily="2" charset="-122"/>
              </a:rPr>
              <a:t>2023</a:t>
            </a:r>
            <a:r>
              <a:rPr lang="zh-CN" altLang="en-US" sz="2400" dirty="0">
                <a:solidFill>
                  <a:prstClr val="black"/>
                </a:solidFill>
                <a:latin typeface="Calibri" panose="020F0502020204030204" pitchFamily="34" charset="0"/>
                <a:ea typeface="宋体" panose="02010600030101010101" pitchFamily="2" charset="-122"/>
              </a:rPr>
              <a:t>）</a:t>
            </a:r>
            <a:r>
              <a:rPr lang="en-US" altLang="zh-CN" sz="2400" dirty="0">
                <a:solidFill>
                  <a:prstClr val="black"/>
                </a:solidFill>
                <a:latin typeface="Calibri" panose="020F0502020204030204" pitchFamily="34" charset="0"/>
                <a:ea typeface="宋体" panose="02010600030101010101" pitchFamily="2" charset="-122"/>
              </a:rPr>
              <a:t>2</a:t>
            </a:r>
            <a:r>
              <a:rPr lang="zh-CN" altLang="en-US" sz="2400" dirty="0">
                <a:solidFill>
                  <a:prstClr val="black"/>
                </a:solidFill>
                <a:latin typeface="Calibri" panose="020F0502020204030204" pitchFamily="34" charset="0"/>
                <a:ea typeface="宋体" panose="02010600030101010101" pitchFamily="2" charset="-122"/>
              </a:rPr>
              <a:t>号文，党政机关会议需在财政厅公布的定点场所召开，按照协议价格结算费用，未纳入定点范围，价格低于会议综合定额标准的单位内部会议室、礼堂、宾馆、招待所、培训中心，可优先作为本单位或本系统会议场所。</a:t>
            </a:r>
          </a:p>
          <a:p>
            <a:pPr lvl="0" indent="457200"/>
            <a:r>
              <a:rPr lang="en-US" altLang="zh-CN" sz="2400" dirty="0">
                <a:solidFill>
                  <a:prstClr val="black"/>
                </a:solidFill>
                <a:latin typeface="Calibri" panose="020F0502020204030204" pitchFamily="34" charset="0"/>
                <a:ea typeface="宋体" panose="02010600030101010101" pitchFamily="2" charset="-122"/>
              </a:rPr>
              <a:t>9.</a:t>
            </a:r>
            <a:r>
              <a:rPr lang="zh-CN" altLang="en-US" sz="2400" dirty="0">
                <a:solidFill>
                  <a:prstClr val="black"/>
                </a:solidFill>
                <a:latin typeface="Calibri" panose="020F0502020204030204" pitchFamily="34" charset="0"/>
                <a:ea typeface="宋体" panose="02010600030101010101" pitchFamily="2" charset="-122"/>
              </a:rPr>
              <a:t>各类会议原则上在学校召开，确需在校外召开的会议，应当到云南省财政厅公布的定点会议场所召开</a:t>
            </a:r>
            <a:r>
              <a:rPr lang="en-US" altLang="zh-CN" sz="2400" dirty="0">
                <a:solidFill>
                  <a:prstClr val="black"/>
                </a:solidFill>
                <a:latin typeface="Calibri" panose="020F0502020204030204" pitchFamily="34" charset="0"/>
                <a:ea typeface="宋体" panose="02010600030101010101" pitchFamily="2" charset="-122"/>
              </a:rPr>
              <a:t>,</a:t>
            </a:r>
            <a:r>
              <a:rPr lang="zh-CN" altLang="en-US" sz="2400" dirty="0">
                <a:solidFill>
                  <a:prstClr val="black"/>
                </a:solidFill>
                <a:latin typeface="Calibri" panose="020F0502020204030204" pitchFamily="34" charset="0"/>
                <a:ea typeface="宋体" panose="02010600030101010101" pitchFamily="2" charset="-122"/>
              </a:rPr>
              <a:t>按照协议价格结算费用。不得到党中央、国务院明令禁止的风景名胜区召开。</a:t>
            </a:r>
          </a:p>
          <a:p>
            <a:pPr lvl="0" indent="457200"/>
            <a:endParaRPr lang="zh-CN" altLang="en-US" sz="2400" dirty="0">
              <a:solidFill>
                <a:prstClr val="black"/>
              </a:solidFill>
              <a:latin typeface="Calibri" panose="020F0502020204030204" pitchFamily="34" charset="0"/>
              <a:ea typeface="宋体" panose="02010600030101010101" pitchFamily="2" charset="-122"/>
            </a:endParaRPr>
          </a:p>
          <a:p>
            <a:pPr lvl="0" indent="457200"/>
            <a:endParaRPr lang="zh-CN" altLang="en-US" sz="2400" dirty="0">
              <a:solidFill>
                <a:prstClr val="black"/>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165848" y="1238863"/>
            <a:ext cx="11465420" cy="1662370"/>
          </a:xfrm>
          <a:prstGeom prst="roundRect">
            <a:avLst>
              <a:gd name="adj" fmla="val 2611"/>
            </a:avLst>
          </a:prstGeom>
          <a:solidFill>
            <a:schemeClr val="accent1"/>
          </a:solidFill>
          <a:ln>
            <a:noFill/>
          </a:ln>
          <a:effectLst>
            <a:outerShdw blurRad="50800" dist="76200" dir="18900000" algn="b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kumimoji="1" lang="zh-CN" altLang="en-US"/>
          </a:p>
        </p:txBody>
      </p:sp>
      <p:sp>
        <p:nvSpPr>
          <p:cNvPr id="8" name="矩形 7"/>
          <p:cNvSpPr/>
          <p:nvPr/>
        </p:nvSpPr>
        <p:spPr>
          <a:xfrm>
            <a:off x="2158443" y="1324568"/>
            <a:ext cx="9932572" cy="1490960"/>
          </a:xfrm>
          <a:prstGeom prst="rect">
            <a:avLst/>
          </a:prstGeom>
        </p:spPr>
        <p:txBody>
          <a:bodyPr wrap="square" lIns="96433" tIns="48216" rIns="96433" bIns="48216">
            <a:spAutoFit/>
          </a:bodyPr>
          <a:lstStyle/>
          <a:p>
            <a:pPr>
              <a:lnSpc>
                <a:spcPct val="130000"/>
              </a:lnSpc>
            </a:pP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培训费是指学校或各单位作为主体开展培训直接发生的各项费用，支出范围包括：住宿费、伙食费、培训场地费、讲课费、培训资料费、交通费、其他费用。</a:t>
            </a:r>
          </a:p>
        </p:txBody>
      </p:sp>
      <p:cxnSp>
        <p:nvCxnSpPr>
          <p:cNvPr id="9" name="直线连接符 8"/>
          <p:cNvCxnSpPr/>
          <p:nvPr/>
        </p:nvCxnSpPr>
        <p:spPr>
          <a:xfrm>
            <a:off x="1690926" y="1240061"/>
            <a:ext cx="178601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线连接符 9"/>
          <p:cNvCxnSpPr/>
          <p:nvPr/>
        </p:nvCxnSpPr>
        <p:spPr>
          <a:xfrm flipH="1">
            <a:off x="1189105" y="6046462"/>
            <a:ext cx="1093621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线连接符 10"/>
          <p:cNvCxnSpPr/>
          <p:nvPr/>
        </p:nvCxnSpPr>
        <p:spPr>
          <a:xfrm>
            <a:off x="3525882" y="1240061"/>
            <a:ext cx="8952165" cy="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46"/>
          <p:cNvGrpSpPr/>
          <p:nvPr/>
        </p:nvGrpSpPr>
        <p:grpSpPr>
          <a:xfrm>
            <a:off x="524719" y="0"/>
            <a:ext cx="1797546" cy="1766642"/>
            <a:chOff x="304799" y="673100"/>
            <a:chExt cx="4000500" cy="4000499"/>
          </a:xfrm>
          <a:effectLst>
            <a:outerShdw blurRad="444500" dist="254000" dir="8100000" algn="tr" rotWithShape="0">
              <a:prstClr val="black">
                <a:alpha val="50000"/>
              </a:prstClr>
            </a:outerShdw>
          </a:effectLst>
        </p:grpSpPr>
        <p:sp>
          <p:nvSpPr>
            <p:cNvPr id="14" name="同心圆 13"/>
            <p:cNvSpPr/>
            <p:nvPr/>
          </p:nvSpPr>
          <p:spPr>
            <a:xfrm>
              <a:off x="304799" y="673100"/>
              <a:ext cx="4000500" cy="4000499"/>
            </a:xfrm>
            <a:prstGeom prst="donut">
              <a:avLst>
                <a:gd name="adj" fmla="val 4879"/>
              </a:avLst>
            </a:prstGeom>
            <a:gradFill>
              <a:gsLst>
                <a:gs pos="0">
                  <a:srgbClr val="F1F3F2"/>
                </a:gs>
                <a:gs pos="55000">
                  <a:srgbClr val="F1F3F2"/>
                </a:gs>
                <a:gs pos="100000">
                  <a:srgbClr val="B2B2B2"/>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5" name="椭圆 14"/>
            <p:cNvSpPr/>
            <p:nvPr/>
          </p:nvSpPr>
          <p:spPr>
            <a:xfrm>
              <a:off x="392113" y="760413"/>
              <a:ext cx="3825874" cy="3825874"/>
            </a:xfrm>
            <a:prstGeom prst="ellipse">
              <a:avLst/>
            </a:prstGeom>
            <a:gradFill>
              <a:gsLst>
                <a:gs pos="0">
                  <a:srgbClr val="FFFFFF"/>
                </a:gs>
                <a:gs pos="51000">
                  <a:srgbClr val="F1F3F2"/>
                </a:gs>
                <a:gs pos="100000">
                  <a:srgbClr val="B2B2B2"/>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 name="标题 1"/>
          <p:cNvSpPr>
            <a:spLocks noGrp="1" noChangeArrowheads="1"/>
          </p:cNvSpPr>
          <p:nvPr>
            <p:ph type="title" idx="4294967295"/>
          </p:nvPr>
        </p:nvSpPr>
        <p:spPr>
          <a:xfrm>
            <a:off x="503502" y="595289"/>
            <a:ext cx="1818763" cy="576064"/>
          </a:xfrm>
        </p:spPr>
        <p:txBody>
          <a:bodyPr>
            <a:noAutofit/>
          </a:bodyPr>
          <a:lstStyle/>
          <a:p>
            <a:r>
              <a:rPr lang="zh-CN" altLang="en-US" sz="24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六、培训费</a:t>
            </a:r>
          </a:p>
        </p:txBody>
      </p:sp>
      <p:graphicFrame>
        <p:nvGraphicFramePr>
          <p:cNvPr id="17" name="表格 16"/>
          <p:cNvGraphicFramePr/>
          <p:nvPr>
            <p:custDataLst>
              <p:tags r:id="rId1"/>
            </p:custDataLst>
          </p:nvPr>
        </p:nvGraphicFramePr>
        <p:xfrm>
          <a:off x="1423493" y="3146417"/>
          <a:ext cx="10359168" cy="3206213"/>
        </p:xfrm>
        <a:graphic>
          <a:graphicData uri="http://schemas.openxmlformats.org/drawingml/2006/table">
            <a:tbl>
              <a:tblPr>
                <a:tableStyleId>{8799B23B-EC83-4686-B30A-512413B5E67A}</a:tableStyleId>
              </a:tblPr>
              <a:tblGrid>
                <a:gridCol w="2296351"/>
                <a:gridCol w="1334712"/>
                <a:gridCol w="1331345"/>
                <a:gridCol w="2668750"/>
                <a:gridCol w="1167704"/>
                <a:gridCol w="1560306"/>
              </a:tblGrid>
              <a:tr h="426138">
                <a:tc gridSpan="6">
                  <a:txBody>
                    <a:bodyPr/>
                    <a:lstStyle/>
                    <a:p>
                      <a:pPr indent="0" algn="ctr">
                        <a:buNone/>
                      </a:pPr>
                      <a:r>
                        <a:rPr lang="en-US" sz="1600" dirty="0" err="1"/>
                        <a:t>培训费综合定额标准</a:t>
                      </a:r>
                      <a:r>
                        <a:rPr lang="en-US" sz="1600" dirty="0"/>
                        <a:t> </a:t>
                      </a:r>
                      <a:r>
                        <a:rPr lang="en-US" sz="1600" dirty="0" err="1"/>
                        <a:t>单位：元</a:t>
                      </a:r>
                      <a:r>
                        <a:rPr lang="en-US" sz="1600" dirty="0"/>
                        <a:t>/</a:t>
                      </a:r>
                      <a:r>
                        <a:rPr lang="en-US" sz="1600" dirty="0" err="1"/>
                        <a:t>人天</a:t>
                      </a:r>
                      <a:endParaRPr lang="en-US" altLang="en-US" sz="1600" b="1" dirty="0">
                        <a:latin typeface="华文中宋" charset="0"/>
                        <a:ea typeface="华文中宋" charset="0"/>
                        <a:cs typeface="华文中宋" charset="0"/>
                      </a:endParaRPr>
                    </a:p>
                  </a:txBody>
                  <a:tcPr marL="0" marR="0" marT="0" marB="0" anchor="ct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46497">
                <a:tc>
                  <a:txBody>
                    <a:bodyPr/>
                    <a:lstStyle/>
                    <a:p>
                      <a:pPr indent="0" algn="ctr">
                        <a:buNone/>
                      </a:pPr>
                      <a:r>
                        <a:rPr lang="en-US" sz="1600"/>
                        <a:t>培训地点及类别</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住宿费</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伙食费</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场地、资料、交通费</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其他费用</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dirty="0" err="1"/>
                        <a:t>合计</a:t>
                      </a:r>
                      <a:endParaRPr lang="en-US" altLang="en-US" sz="1600" b="1" dirty="0">
                        <a:latin typeface="华文中宋" charset="0"/>
                        <a:ea typeface="华文中宋" charset="0"/>
                        <a:cs typeface="华文中宋" charset="0"/>
                      </a:endParaRPr>
                    </a:p>
                  </a:txBody>
                  <a:tcPr marL="0" marR="0" marT="0" marB="0" anchor="ctr"/>
                </a:tc>
              </a:tr>
              <a:tr h="446497">
                <a:tc>
                  <a:txBody>
                    <a:bodyPr/>
                    <a:lstStyle/>
                    <a:p>
                      <a:pPr indent="0" algn="ctr">
                        <a:buNone/>
                      </a:pPr>
                      <a:r>
                        <a:rPr lang="en-US" sz="1600"/>
                        <a:t>省内培训</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220</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130</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70</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30</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450</a:t>
                      </a:r>
                      <a:endParaRPr lang="en-US" altLang="en-US" sz="1600" b="1">
                        <a:latin typeface="华文中宋" charset="0"/>
                        <a:ea typeface="华文中宋" charset="0"/>
                        <a:cs typeface="华文中宋" charset="0"/>
                      </a:endParaRPr>
                    </a:p>
                  </a:txBody>
                  <a:tcPr marL="0" marR="0" marT="0" marB="0" anchor="ctr"/>
                </a:tc>
              </a:tr>
              <a:tr h="629027">
                <a:tc>
                  <a:txBody>
                    <a:bodyPr/>
                    <a:lstStyle/>
                    <a:p>
                      <a:pPr indent="0" algn="ctr">
                        <a:buNone/>
                      </a:pPr>
                      <a:r>
                        <a:rPr lang="en-US" sz="1600"/>
                        <a:t>省外一类培训</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500</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150</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80</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30</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760</a:t>
                      </a:r>
                      <a:endParaRPr lang="en-US" altLang="en-US" sz="1600" b="1">
                        <a:latin typeface="华文中宋" charset="0"/>
                        <a:ea typeface="华文中宋" charset="0"/>
                        <a:cs typeface="华文中宋" charset="0"/>
                      </a:endParaRPr>
                    </a:p>
                  </a:txBody>
                  <a:tcPr marL="0" marR="0" marT="0" marB="0" anchor="ctr"/>
                </a:tc>
              </a:tr>
              <a:tr h="629027">
                <a:tc>
                  <a:txBody>
                    <a:bodyPr/>
                    <a:lstStyle/>
                    <a:p>
                      <a:pPr indent="0" algn="ctr">
                        <a:buNone/>
                      </a:pPr>
                      <a:r>
                        <a:rPr lang="en-US" sz="1600"/>
                        <a:t>省外二类培训</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400</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150</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70</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30</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650</a:t>
                      </a:r>
                      <a:endParaRPr lang="en-US" altLang="en-US" sz="1600" b="1">
                        <a:latin typeface="华文中宋" charset="0"/>
                        <a:ea typeface="华文中宋" charset="0"/>
                        <a:cs typeface="华文中宋" charset="0"/>
                      </a:endParaRPr>
                    </a:p>
                  </a:txBody>
                  <a:tcPr marL="0" marR="0" marT="0" marB="0" anchor="ctr"/>
                </a:tc>
              </a:tr>
              <a:tr h="629027">
                <a:tc>
                  <a:txBody>
                    <a:bodyPr/>
                    <a:lstStyle/>
                    <a:p>
                      <a:pPr indent="0" algn="ctr">
                        <a:buNone/>
                      </a:pPr>
                      <a:r>
                        <a:rPr lang="en-US" sz="1600"/>
                        <a:t>省外三类培训</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a:t>340</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dirty="0"/>
                        <a:t>130</a:t>
                      </a:r>
                      <a:endParaRPr lang="en-US" altLang="en-US" sz="1600" b="1" dirty="0">
                        <a:latin typeface="华文中宋" charset="0"/>
                        <a:ea typeface="华文中宋" charset="0"/>
                        <a:cs typeface="华文中宋" charset="0"/>
                      </a:endParaRPr>
                    </a:p>
                  </a:txBody>
                  <a:tcPr marL="0" marR="0" marT="0" marB="0" anchor="ctr"/>
                </a:tc>
                <a:tc>
                  <a:txBody>
                    <a:bodyPr/>
                    <a:lstStyle/>
                    <a:p>
                      <a:pPr indent="0" algn="ctr">
                        <a:buNone/>
                      </a:pPr>
                      <a:r>
                        <a:rPr lang="en-US" sz="1600"/>
                        <a:t>50</a:t>
                      </a:r>
                      <a:endParaRPr lang="en-US" altLang="en-US" sz="1600" b="1">
                        <a:latin typeface="华文中宋" charset="0"/>
                        <a:ea typeface="华文中宋" charset="0"/>
                        <a:cs typeface="华文中宋" charset="0"/>
                      </a:endParaRPr>
                    </a:p>
                  </a:txBody>
                  <a:tcPr marL="0" marR="0" marT="0" marB="0" anchor="ctr"/>
                </a:tc>
                <a:tc>
                  <a:txBody>
                    <a:bodyPr/>
                    <a:lstStyle/>
                    <a:p>
                      <a:pPr indent="0" algn="ctr">
                        <a:buNone/>
                      </a:pPr>
                      <a:r>
                        <a:rPr lang="en-US" sz="1600" dirty="0"/>
                        <a:t>30</a:t>
                      </a:r>
                      <a:endParaRPr lang="en-US" altLang="en-US" sz="1600" b="1" dirty="0">
                        <a:latin typeface="华文中宋" charset="0"/>
                        <a:ea typeface="华文中宋" charset="0"/>
                        <a:cs typeface="华文中宋" charset="0"/>
                      </a:endParaRPr>
                    </a:p>
                  </a:txBody>
                  <a:tcPr marL="0" marR="0" marT="0" marB="0" anchor="ctr"/>
                </a:tc>
                <a:tc>
                  <a:txBody>
                    <a:bodyPr/>
                    <a:lstStyle/>
                    <a:p>
                      <a:pPr indent="0" algn="ctr">
                        <a:buNone/>
                      </a:pPr>
                      <a:r>
                        <a:rPr lang="en-US" sz="1600" dirty="0"/>
                        <a:t>550</a:t>
                      </a:r>
                      <a:endParaRPr lang="en-US" altLang="en-US" sz="1600" b="1" dirty="0">
                        <a:latin typeface="华文中宋" charset="0"/>
                        <a:ea typeface="华文中宋" charset="0"/>
                        <a:cs typeface="华文中宋" charset="0"/>
                      </a:endParaRPr>
                    </a:p>
                  </a:txBody>
                  <a:tcPr marL="0" marR="0" marT="0" marB="0" anchor="ct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2751" y="366042"/>
            <a:ext cx="2246593" cy="688305"/>
          </a:xfrm>
          <a:prstGeom prst="rect">
            <a:avLst/>
          </a:prstGeom>
        </p:spPr>
        <p:txBody>
          <a:bodyPr wrap="none" lIns="96433" tIns="48216" rIns="96433" bIns="48216">
            <a:spAutoFit/>
          </a:bodyPr>
          <a:lstStyle/>
          <a:p>
            <a:pPr algn="ctr">
              <a:lnSpc>
                <a:spcPct val="120000"/>
              </a:lnSpc>
            </a:pP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六、培训费</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914189" y="1670948"/>
            <a:ext cx="10411730" cy="494984"/>
            <a:chOff x="1182523" y="1282036"/>
            <a:chExt cx="8165007" cy="469344"/>
          </a:xfrm>
        </p:grpSpPr>
        <p:grpSp>
          <p:nvGrpSpPr>
            <p:cNvPr id="22" name="组合 21"/>
            <p:cNvGrpSpPr/>
            <p:nvPr/>
          </p:nvGrpSpPr>
          <p:grpSpPr>
            <a:xfrm flipH="1">
              <a:off x="1182523" y="1282038"/>
              <a:ext cx="8165007" cy="469342"/>
              <a:chOff x="-2935277" y="1688276"/>
              <a:chExt cx="12889711" cy="740930"/>
            </a:xfrm>
          </p:grpSpPr>
          <p:sp>
            <p:nvSpPr>
              <p:cNvPr id="24" name="任意多边形: 形状 23"/>
              <p:cNvSpPr/>
              <p:nvPr/>
            </p:nvSpPr>
            <p:spPr>
              <a:xfrm rot="5400000">
                <a:off x="-694788" y="-552213"/>
                <a:ext cx="740926" cy="5221904"/>
              </a:xfrm>
              <a:custGeom>
                <a:avLst/>
                <a:gdLst>
                  <a:gd name="connsiteX0" fmla="*/ 0 w 740926"/>
                  <a:gd name="connsiteY0" fmla="*/ 6553433 h 6553433"/>
                  <a:gd name="connsiteX1" fmla="*/ 0 w 740926"/>
                  <a:gd name="connsiteY1" fmla="*/ 0 h 6553433"/>
                  <a:gd name="connsiteX2" fmla="*/ 740926 w 740926"/>
                  <a:gd name="connsiteY2" fmla="*/ 0 h 6553433"/>
                  <a:gd name="connsiteX3" fmla="*/ 740926 w 740926"/>
                  <a:gd name="connsiteY3" fmla="*/ 6553433 h 6553433"/>
                  <a:gd name="connsiteX4" fmla="*/ 370463 w 740926"/>
                  <a:gd name="connsiteY4" fmla="*/ 6152843 h 6553433"/>
                  <a:gd name="connsiteX5" fmla="*/ 0 w 740926"/>
                  <a:gd name="connsiteY5" fmla="*/ 6553433 h 655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6" h="6553433">
                    <a:moveTo>
                      <a:pt x="0" y="6553433"/>
                    </a:moveTo>
                    <a:lnTo>
                      <a:pt x="0" y="0"/>
                    </a:lnTo>
                    <a:lnTo>
                      <a:pt x="740926" y="0"/>
                    </a:lnTo>
                    <a:lnTo>
                      <a:pt x="740926" y="6553433"/>
                    </a:lnTo>
                    <a:lnTo>
                      <a:pt x="370463" y="6152843"/>
                    </a:lnTo>
                    <a:lnTo>
                      <a:pt x="0" y="65534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5" name="矩形 24"/>
              <p:cNvSpPr/>
              <p:nvPr/>
            </p:nvSpPr>
            <p:spPr>
              <a:xfrm rot="16200000" flipH="1">
                <a:off x="5273670" y="-2251558"/>
                <a:ext cx="740926" cy="862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3" name="矩形 22"/>
            <p:cNvSpPr/>
            <p:nvPr/>
          </p:nvSpPr>
          <p:spPr>
            <a:xfrm flipH="1">
              <a:off x="1513941" y="1282036"/>
              <a:ext cx="7628766" cy="452343"/>
            </a:xfrm>
            <a:prstGeom prst="rect">
              <a:avLst/>
            </a:prstGeom>
          </p:spPr>
          <p:txBody>
            <a:bodyPr wrap="square">
              <a:spAutoFit/>
            </a:bodyPr>
            <a:lstStyle/>
            <a:p>
              <a:r>
                <a:rPr lang="zh-CN" altLang="en-US" sz="2500" b="1" dirty="0">
                  <a:solidFill>
                    <a:schemeClr val="bg1"/>
                  </a:solidFill>
                  <a:latin typeface="微软雅黑" panose="020B0503020204020204" pitchFamily="34" charset="-122"/>
                  <a:ea typeface="微软雅黑" panose="020B0503020204020204" pitchFamily="34" charset="-122"/>
                </a:rPr>
                <a:t>报销时需要提供的原始凭证和附件：</a:t>
              </a:r>
            </a:p>
          </p:txBody>
        </p:sp>
      </p:grpSp>
      <p:sp>
        <p:nvSpPr>
          <p:cNvPr id="16" name="圆角矩形 15"/>
          <p:cNvSpPr/>
          <p:nvPr/>
        </p:nvSpPr>
        <p:spPr>
          <a:xfrm>
            <a:off x="1100782" y="2392189"/>
            <a:ext cx="9963953" cy="4647595"/>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lvl="0" indent="457200"/>
            <a:endParaRPr lang="en-US" altLang="zh-CN" sz="2400" dirty="0" smtClean="0">
              <a:solidFill>
                <a:prstClr val="black"/>
              </a:solidFill>
              <a:latin typeface="Calibri" panose="020F0502020204030204" pitchFamily="34" charset="0"/>
              <a:ea typeface="宋体" panose="02010600030101010101" pitchFamily="2" charset="-122"/>
            </a:endParaRPr>
          </a:p>
          <a:p>
            <a:pPr lvl="0" indent="457200"/>
            <a:r>
              <a:rPr lang="en-US" altLang="zh-CN" sz="2400" dirty="0" smtClean="0">
                <a:solidFill>
                  <a:prstClr val="black"/>
                </a:solidFill>
                <a:latin typeface="Calibri" panose="020F0502020204030204" pitchFamily="34" charset="0"/>
                <a:ea typeface="宋体" panose="02010600030101010101" pitchFamily="2" charset="-122"/>
              </a:rPr>
              <a:t>1</a:t>
            </a:r>
            <a:r>
              <a:rPr lang="zh-CN" altLang="en-US" sz="2400" dirty="0">
                <a:solidFill>
                  <a:prstClr val="black"/>
                </a:solidFill>
                <a:latin typeface="Calibri" panose="020F0502020204030204" pitchFamily="34" charset="0"/>
                <a:ea typeface="宋体" panose="02010600030101010101" pitchFamily="2" charset="-122"/>
              </a:rPr>
              <a:t>填写、审批完整的</a:t>
            </a:r>
            <a:r>
              <a:rPr lang="en-US" altLang="zh-CN" sz="2400" dirty="0">
                <a:solidFill>
                  <a:prstClr val="black"/>
                </a:solidFill>
                <a:latin typeface="Calibri" panose="020F0502020204030204" pitchFamily="34" charset="0"/>
                <a:ea typeface="宋体" panose="02010600030101010101" pitchFamily="2" charset="-122"/>
              </a:rPr>
              <a:t>《</a:t>
            </a:r>
            <a:r>
              <a:rPr lang="zh-CN" altLang="en-US" sz="2400" dirty="0">
                <a:solidFill>
                  <a:prstClr val="black"/>
                </a:solidFill>
                <a:latin typeface="Calibri" panose="020F0502020204030204" pitchFamily="34" charset="0"/>
                <a:ea typeface="宋体" panose="02010600030101010101" pitchFamily="2" charset="-122"/>
              </a:rPr>
              <a:t>报销单</a:t>
            </a:r>
            <a:r>
              <a:rPr lang="en-US" altLang="zh-CN" sz="2400" dirty="0">
                <a:solidFill>
                  <a:prstClr val="black"/>
                </a:solidFill>
                <a:latin typeface="Calibri" panose="020F0502020204030204" pitchFamily="34" charset="0"/>
                <a:ea typeface="宋体" panose="02010600030101010101" pitchFamily="2" charset="-122"/>
              </a:rPr>
              <a:t>》</a:t>
            </a:r>
          </a:p>
          <a:p>
            <a:pPr lvl="0" indent="457200"/>
            <a:r>
              <a:rPr lang="en-US" altLang="zh-CN" sz="2400" dirty="0">
                <a:solidFill>
                  <a:prstClr val="black"/>
                </a:solidFill>
                <a:latin typeface="Calibri" panose="020F0502020204030204" pitchFamily="34" charset="0"/>
                <a:ea typeface="宋体" panose="02010600030101010101" pitchFamily="2" charset="-122"/>
              </a:rPr>
              <a:t>2.</a:t>
            </a:r>
            <a:r>
              <a:rPr lang="zh-CN" altLang="en-US" sz="2400" dirty="0">
                <a:solidFill>
                  <a:prstClr val="black"/>
                </a:solidFill>
                <a:latin typeface="Calibri" panose="020F0502020204030204" pitchFamily="34" charset="0"/>
                <a:ea typeface="宋体" panose="02010600030101010101" pitchFamily="2" charset="-122"/>
              </a:rPr>
              <a:t>经批准的培训费预算表</a:t>
            </a:r>
          </a:p>
          <a:p>
            <a:pPr lvl="0" indent="457200"/>
            <a:r>
              <a:rPr lang="en-US" altLang="zh-CN" sz="2400" dirty="0">
                <a:solidFill>
                  <a:prstClr val="black"/>
                </a:solidFill>
                <a:latin typeface="Calibri" panose="020F0502020204030204" pitchFamily="34" charset="0"/>
                <a:ea typeface="宋体" panose="02010600030101010101" pitchFamily="2" charset="-122"/>
              </a:rPr>
              <a:t>3.</a:t>
            </a:r>
            <a:r>
              <a:rPr lang="zh-CN" altLang="en-US" sz="2400" dirty="0">
                <a:solidFill>
                  <a:prstClr val="black"/>
                </a:solidFill>
                <a:latin typeface="Calibri" panose="020F0502020204030204" pitchFamily="34" charset="0"/>
                <a:ea typeface="宋体" panose="02010600030101010101" pitchFamily="2" charset="-122"/>
              </a:rPr>
              <a:t>培训通知及实际参会人员签到表</a:t>
            </a:r>
          </a:p>
          <a:p>
            <a:pPr lvl="0" indent="457200"/>
            <a:r>
              <a:rPr lang="en-US" altLang="zh-CN" sz="2400" dirty="0">
                <a:solidFill>
                  <a:prstClr val="black"/>
                </a:solidFill>
                <a:latin typeface="Calibri" panose="020F0502020204030204" pitchFamily="34" charset="0"/>
                <a:ea typeface="宋体" panose="02010600030101010101" pitchFamily="2" charset="-122"/>
              </a:rPr>
              <a:t>4.</a:t>
            </a:r>
            <a:r>
              <a:rPr lang="zh-CN" altLang="en-US" sz="2400" dirty="0">
                <a:solidFill>
                  <a:prstClr val="black"/>
                </a:solidFill>
                <a:latin typeface="Calibri" panose="020F0502020204030204" pitchFamily="34" charset="0"/>
                <a:ea typeface="宋体" panose="02010600030101010101" pitchFamily="2" charset="-122"/>
              </a:rPr>
              <a:t>培训讲课费发放统计表</a:t>
            </a:r>
          </a:p>
          <a:p>
            <a:pPr lvl="0" indent="457200"/>
            <a:r>
              <a:rPr lang="en-US" altLang="zh-CN" sz="2400" dirty="0">
                <a:solidFill>
                  <a:prstClr val="black"/>
                </a:solidFill>
                <a:latin typeface="Calibri" panose="020F0502020204030204" pitchFamily="34" charset="0"/>
                <a:ea typeface="宋体" panose="02010600030101010101" pitchFamily="2" charset="-122"/>
              </a:rPr>
              <a:t>5.</a:t>
            </a:r>
            <a:r>
              <a:rPr lang="zh-CN" altLang="en-US" sz="2400" dirty="0">
                <a:solidFill>
                  <a:prstClr val="black"/>
                </a:solidFill>
                <a:latin typeface="Calibri" panose="020F0502020204030204" pitchFamily="34" charset="0"/>
                <a:ea typeface="宋体" panose="02010600030101010101" pitchFamily="2" charset="-122"/>
              </a:rPr>
              <a:t>培训服务单位提供的发票及费用明细单据（如通过培训机构等第三方组织的，还须附与第三方签订的委托协议或合同、自行组织比价采购过程记录单、服务项目验收报告等相关资料）</a:t>
            </a:r>
          </a:p>
          <a:p>
            <a:pPr lvl="0" indent="457200"/>
            <a:r>
              <a:rPr lang="en-US" altLang="zh-CN" sz="2400" dirty="0">
                <a:solidFill>
                  <a:prstClr val="black"/>
                </a:solidFill>
                <a:latin typeface="Calibri" panose="020F0502020204030204" pitchFamily="34" charset="0"/>
                <a:ea typeface="宋体" panose="02010600030101010101" pitchFamily="2" charset="-122"/>
              </a:rPr>
              <a:t>6.</a:t>
            </a:r>
            <a:r>
              <a:rPr lang="zh-CN" altLang="en-US" sz="2400" dirty="0">
                <a:solidFill>
                  <a:prstClr val="black"/>
                </a:solidFill>
                <a:latin typeface="Calibri" panose="020F0502020204030204" pitchFamily="34" charset="0"/>
                <a:ea typeface="宋体" panose="02010600030101010101" pitchFamily="2" charset="-122"/>
              </a:rPr>
              <a:t>异地授课的城市间交通费、住宿费、伙食费按照学校差旅费管理办法规定提供相关凭据</a:t>
            </a:r>
          </a:p>
          <a:p>
            <a:pPr lvl="0" indent="457200"/>
            <a:r>
              <a:rPr lang="en-US" altLang="zh-CN" sz="2400" dirty="0">
                <a:solidFill>
                  <a:prstClr val="black"/>
                </a:solidFill>
                <a:latin typeface="Calibri" panose="020F0502020204030204" pitchFamily="34" charset="0"/>
                <a:ea typeface="宋体" panose="02010600030101010101" pitchFamily="2" charset="-122"/>
              </a:rPr>
              <a:t>7. </a:t>
            </a:r>
            <a:r>
              <a:rPr lang="zh-CN" altLang="en-US" sz="2400" dirty="0">
                <a:solidFill>
                  <a:prstClr val="black"/>
                </a:solidFill>
                <a:latin typeface="Calibri" panose="020F0502020204030204" pitchFamily="34" charset="0"/>
                <a:ea typeface="宋体" panose="02010600030101010101" pitchFamily="2" charset="-122"/>
              </a:rPr>
              <a:t>涉及其他费用的发票及费用明细单据等</a:t>
            </a:r>
          </a:p>
          <a:p>
            <a:pPr lvl="0" indent="457200"/>
            <a:r>
              <a:rPr lang="en-US" altLang="zh-CN" sz="2400" dirty="0">
                <a:solidFill>
                  <a:prstClr val="black"/>
                </a:solidFill>
                <a:latin typeface="Calibri" panose="020F0502020204030204" pitchFamily="34" charset="0"/>
                <a:ea typeface="宋体" panose="02010600030101010101" pitchFamily="2" charset="-122"/>
              </a:rPr>
              <a:t>8.</a:t>
            </a:r>
            <a:r>
              <a:rPr lang="zh-CN" altLang="en-US" sz="2400" dirty="0">
                <a:solidFill>
                  <a:prstClr val="black"/>
                </a:solidFill>
                <a:latin typeface="Calibri" panose="020F0502020204030204" pitchFamily="34" charset="0"/>
                <a:ea typeface="宋体" panose="02010600030101010101" pitchFamily="2" charset="-122"/>
              </a:rPr>
              <a:t>菜单</a:t>
            </a:r>
          </a:p>
          <a:p>
            <a:pPr lvl="0" indent="457200"/>
            <a:endParaRPr lang="zh-CN" altLang="en-US" sz="2400" dirty="0">
              <a:solidFill>
                <a:prstClr val="black"/>
              </a:solidFill>
              <a:latin typeface="Calibri" panose="020F0502020204030204" pitchFamily="34" charset="0"/>
              <a:ea typeface="宋体" panose="02010600030101010101" pitchFamily="2" charset="-122"/>
            </a:endParaRPr>
          </a:p>
          <a:p>
            <a:pPr lvl="0" indent="457200"/>
            <a:endParaRPr lang="zh-CN" altLang="en-US" sz="2400" dirty="0">
              <a:solidFill>
                <a:prstClr val="black"/>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14290" y="3832349"/>
            <a:ext cx="2592288" cy="3134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矩形 1"/>
          <p:cNvSpPr/>
          <p:nvPr/>
        </p:nvSpPr>
        <p:spPr>
          <a:xfrm>
            <a:off x="945223" y="436281"/>
            <a:ext cx="5196119" cy="559039"/>
          </a:xfrm>
          <a:prstGeom prst="rect">
            <a:avLst/>
          </a:prstGeom>
          <a:solidFill>
            <a:schemeClr val="accent1"/>
          </a:solidFill>
        </p:spPr>
        <p:txBody>
          <a:bodyPr wrap="none" lIns="96433" tIns="48216" rIns="96433" bIns="48216">
            <a:spAutoFit/>
          </a:bodyPr>
          <a:lstStyle/>
          <a:p>
            <a:r>
              <a:rPr lang="zh-CN" altLang="en-US" sz="3000" b="1" dirty="0" smtClean="0">
                <a:solidFill>
                  <a:schemeClr val="bg1"/>
                </a:solidFill>
                <a:latin typeface="微软雅黑" panose="020B0503020204020204" pitchFamily="34" charset="-122"/>
                <a:ea typeface="微软雅黑" panose="020B0503020204020204" pitchFamily="34" charset="-122"/>
              </a:rPr>
              <a:t>培训费常见</a:t>
            </a:r>
            <a:r>
              <a:rPr lang="zh-CN" altLang="en-US" sz="3000" b="1" dirty="0">
                <a:solidFill>
                  <a:schemeClr val="bg1"/>
                </a:solidFill>
                <a:latin typeface="微软雅黑" panose="020B0503020204020204" pitchFamily="34" charset="-122"/>
                <a:ea typeface="微软雅黑" panose="020B0503020204020204" pitchFamily="34" charset="-122"/>
              </a:rPr>
              <a:t>问题和注意事项：</a:t>
            </a:r>
          </a:p>
        </p:txBody>
      </p:sp>
      <p:grpSp>
        <p:nvGrpSpPr>
          <p:cNvPr id="10" name="组合 9"/>
          <p:cNvGrpSpPr/>
          <p:nvPr/>
        </p:nvGrpSpPr>
        <p:grpSpPr>
          <a:xfrm>
            <a:off x="308695" y="1627049"/>
            <a:ext cx="12440370" cy="3429436"/>
            <a:chOff x="1058273" y="1884218"/>
            <a:chExt cx="10274745" cy="4071128"/>
          </a:xfrm>
        </p:grpSpPr>
        <p:sp>
          <p:nvSpPr>
            <p:cNvPr id="5" name="矩形 4"/>
            <p:cNvSpPr/>
            <p:nvPr/>
          </p:nvSpPr>
          <p:spPr>
            <a:xfrm>
              <a:off x="1236691" y="1884218"/>
              <a:ext cx="9277760" cy="3763266"/>
            </a:xfrm>
            <a:prstGeom prst="rect">
              <a:avLst/>
            </a:prstGeom>
          </p:spPr>
          <p:txBody>
            <a:bodyPr wrap="square">
              <a:spAutoFit/>
            </a:bodyPr>
            <a:lstStyle/>
            <a:p>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培训费实行预算管理，报销时培训单位必须确保开支项目已申报过培训费预算。</a:t>
              </a:r>
            </a:p>
            <a:p>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参训人员参加培训发生的城市间交通费，按照差旅费管理办法的规定回所在单位报销。</a:t>
              </a:r>
            </a:p>
            <a:p>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住宿费按外地参训人员人数核定，伙食费、场地费、讲课费、资料费、交通费和其他费用按实际参会人数核定。</a:t>
              </a:r>
            </a:p>
            <a:p>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学校针对校本部、在昆附属医院人员开展的在校内举办的内部培训原则上不报销住宿、伙食、场地及交通费用，其他费用直接在主办单位的运转费或专项经费中开支，餐费按学校工作餐管理规定处理。</a:t>
              </a:r>
            </a:p>
            <a:p>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授课老师的城市间交通费按照学校差旅费有关规定和标准执行，住宿费、伙食费按照本办法标准执行，原则上由培训举办单位承担</a:t>
              </a:r>
            </a:p>
            <a:p>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报销时必须使用公务卡或对公转账的方式结算。</a:t>
              </a:r>
            </a:p>
          </p:txBody>
        </p:sp>
        <p:sp>
          <p:nvSpPr>
            <p:cNvPr id="12" name="矩形 11"/>
            <p:cNvSpPr/>
            <p:nvPr/>
          </p:nvSpPr>
          <p:spPr>
            <a:xfrm>
              <a:off x="2139869" y="2438216"/>
              <a:ext cx="9047676" cy="830997"/>
            </a:xfrm>
            <a:prstGeom prst="rect">
              <a:avLst/>
            </a:prstGeom>
          </p:spPr>
          <p:txBody>
            <a:bodyPr wrap="square">
              <a:spAutoFit/>
              <a:scene3d>
                <a:camera prst="orthographicFront"/>
                <a:lightRig rig="threePt" dir="t"/>
              </a:scene3d>
              <a:sp3d extrusionH="57150" contourW="19050">
                <a:bevelT w="25400" h="55880"/>
                <a:contourClr>
                  <a:schemeClr val="bg1"/>
                </a:contourClr>
              </a:sp3d>
            </a:bodyPr>
            <a:lstStyle/>
            <a:p>
              <a:endParaRPr lang="zh-CN" altLang="en-US" sz="5100" b="1" dirty="0">
                <a:gradFill>
                  <a:gsLst>
                    <a:gs pos="100000">
                      <a:srgbClr val="C00000"/>
                    </a:gs>
                    <a:gs pos="0">
                      <a:srgbClr val="FF0000"/>
                    </a:gs>
                  </a:gsLst>
                  <a:path path="shape">
                    <a:fillToRect l="50000" t="50000" r="50000" b="50000"/>
                  </a:path>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1058273" y="1884218"/>
              <a:ext cx="10274745" cy="407112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8910" y="366042"/>
            <a:ext cx="2246593" cy="637393"/>
          </a:xfrm>
          <a:prstGeom prst="rect">
            <a:avLst/>
          </a:prstGeom>
        </p:spPr>
        <p:txBody>
          <a:bodyPr wrap="none" lIns="96433" tIns="48216" rIns="96433" bIns="48216">
            <a:spAutoFit/>
          </a:bodyPr>
          <a:lstStyle/>
          <a:p>
            <a:pPr algn="ctr">
              <a:lnSpc>
                <a:spcPct val="120000"/>
              </a:lnSpc>
            </a:pP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七、工作餐</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914188" y="1670948"/>
            <a:ext cx="10411734" cy="1729356"/>
            <a:chOff x="1182522" y="1282036"/>
            <a:chExt cx="8165011" cy="1639776"/>
          </a:xfrm>
        </p:grpSpPr>
        <p:grpSp>
          <p:nvGrpSpPr>
            <p:cNvPr id="22" name="组合 21"/>
            <p:cNvGrpSpPr/>
            <p:nvPr/>
          </p:nvGrpSpPr>
          <p:grpSpPr>
            <a:xfrm flipH="1">
              <a:off x="1182522" y="1282041"/>
              <a:ext cx="8165011" cy="1639771"/>
              <a:chOff x="-2935280" y="1688278"/>
              <a:chExt cx="12889715" cy="2588636"/>
            </a:xfrm>
          </p:grpSpPr>
          <p:sp>
            <p:nvSpPr>
              <p:cNvPr id="24" name="任意多边形: 形状 23"/>
              <p:cNvSpPr/>
              <p:nvPr/>
            </p:nvSpPr>
            <p:spPr>
              <a:xfrm rot="5400000">
                <a:off x="-1618646" y="371644"/>
                <a:ext cx="2588636" cy="5221904"/>
              </a:xfrm>
              <a:custGeom>
                <a:avLst/>
                <a:gdLst>
                  <a:gd name="connsiteX0" fmla="*/ 0 w 740926"/>
                  <a:gd name="connsiteY0" fmla="*/ 6553433 h 6553433"/>
                  <a:gd name="connsiteX1" fmla="*/ 0 w 740926"/>
                  <a:gd name="connsiteY1" fmla="*/ 0 h 6553433"/>
                  <a:gd name="connsiteX2" fmla="*/ 740926 w 740926"/>
                  <a:gd name="connsiteY2" fmla="*/ 0 h 6553433"/>
                  <a:gd name="connsiteX3" fmla="*/ 740926 w 740926"/>
                  <a:gd name="connsiteY3" fmla="*/ 6553433 h 6553433"/>
                  <a:gd name="connsiteX4" fmla="*/ 370463 w 740926"/>
                  <a:gd name="connsiteY4" fmla="*/ 6152843 h 6553433"/>
                  <a:gd name="connsiteX5" fmla="*/ 0 w 740926"/>
                  <a:gd name="connsiteY5" fmla="*/ 6553433 h 655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6" h="6553433">
                    <a:moveTo>
                      <a:pt x="0" y="6553433"/>
                    </a:moveTo>
                    <a:lnTo>
                      <a:pt x="0" y="0"/>
                    </a:lnTo>
                    <a:lnTo>
                      <a:pt x="740926" y="0"/>
                    </a:lnTo>
                    <a:lnTo>
                      <a:pt x="740926" y="6553433"/>
                    </a:lnTo>
                    <a:lnTo>
                      <a:pt x="370463" y="6152843"/>
                    </a:lnTo>
                    <a:lnTo>
                      <a:pt x="0" y="65534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5" name="矩形 24"/>
              <p:cNvSpPr/>
              <p:nvPr/>
            </p:nvSpPr>
            <p:spPr>
              <a:xfrm rot="16200000" flipH="1">
                <a:off x="4349817" y="-1327703"/>
                <a:ext cx="2588633" cy="862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3" name="矩形 22"/>
            <p:cNvSpPr/>
            <p:nvPr/>
          </p:nvSpPr>
          <p:spPr>
            <a:xfrm flipH="1">
              <a:off x="1513941" y="1282036"/>
              <a:ext cx="7628766" cy="1546720"/>
            </a:xfrm>
            <a:prstGeom prst="rect">
              <a:avLst/>
            </a:prstGeom>
          </p:spPr>
          <p:txBody>
            <a:bodyPr wrap="square">
              <a:spAutoFit/>
            </a:bodyPr>
            <a:lstStyle/>
            <a:p>
              <a:endParaRPr lang="en-US" altLang="zh-CN" sz="2500" b="1" dirty="0" smtClean="0">
                <a:solidFill>
                  <a:schemeClr val="bg1"/>
                </a:solidFill>
                <a:latin typeface="微软雅黑" panose="020B0503020204020204" pitchFamily="34" charset="-122"/>
                <a:ea typeface="微软雅黑" panose="020B0503020204020204" pitchFamily="34" charset="-122"/>
              </a:endParaRPr>
            </a:p>
            <a:p>
              <a:r>
                <a:rPr lang="zh-CN" altLang="en-US" sz="2500" b="1" dirty="0" smtClean="0">
                  <a:solidFill>
                    <a:schemeClr val="bg1"/>
                  </a:solidFill>
                  <a:latin typeface="微软雅黑" panose="020B0503020204020204" pitchFamily="34" charset="-122"/>
                  <a:ea typeface="微软雅黑" panose="020B0503020204020204" pitchFamily="34" charset="-122"/>
                </a:rPr>
                <a:t>工作餐</a:t>
              </a:r>
              <a:r>
                <a:rPr lang="zh-CN" altLang="en-US" sz="2500" b="1" dirty="0">
                  <a:solidFill>
                    <a:schemeClr val="bg1"/>
                  </a:solidFill>
                  <a:latin typeface="微软雅黑" panose="020B0503020204020204" pitchFamily="34" charset="-122"/>
                  <a:ea typeface="微软雅黑" panose="020B0503020204020204" pitchFamily="34" charset="-122"/>
                </a:rPr>
                <a:t>指非我校在编在岗人员（以下简称外单位人员）参加我校工作，如评审、讲课等，工作期间学校提供的午、晚餐；学校组织开展或外出参加大型活动统一为教职工、学生安排的午、晚餐</a:t>
              </a:r>
            </a:p>
          </p:txBody>
        </p:sp>
      </p:grpSp>
      <p:sp>
        <p:nvSpPr>
          <p:cNvPr id="16" name="圆角矩形 15"/>
          <p:cNvSpPr/>
          <p:nvPr/>
        </p:nvSpPr>
        <p:spPr>
          <a:xfrm>
            <a:off x="914189" y="3544317"/>
            <a:ext cx="10411733" cy="3544317"/>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lvl="0" indent="457200"/>
            <a:r>
              <a:rPr lang="zh-CN" altLang="en-US" sz="2400" dirty="0">
                <a:solidFill>
                  <a:prstClr val="black"/>
                </a:solidFill>
                <a:latin typeface="Calibri" panose="020F0502020204030204" pitchFamily="34" charset="0"/>
                <a:ea typeface="宋体" panose="02010600030101010101" pitchFamily="2" charset="-122"/>
              </a:rPr>
              <a:t>报销时需要提供的原始凭证和附件：</a:t>
            </a:r>
          </a:p>
          <a:p>
            <a:pPr lvl="0" indent="457200"/>
            <a:r>
              <a:rPr lang="en-US" altLang="zh-CN" sz="2400" dirty="0">
                <a:solidFill>
                  <a:prstClr val="black"/>
                </a:solidFill>
                <a:latin typeface="Calibri" panose="020F0502020204030204" pitchFamily="34" charset="0"/>
                <a:ea typeface="宋体" panose="02010600030101010101" pitchFamily="2" charset="-122"/>
              </a:rPr>
              <a:t>1.</a:t>
            </a:r>
            <a:r>
              <a:rPr lang="zh-CN" altLang="en-US" sz="2400" dirty="0">
                <a:solidFill>
                  <a:prstClr val="black"/>
                </a:solidFill>
                <a:latin typeface="Calibri" panose="020F0502020204030204" pitchFamily="34" charset="0"/>
                <a:ea typeface="宋体" panose="02010600030101010101" pitchFamily="2" charset="-122"/>
              </a:rPr>
              <a:t>审批完整的报销单</a:t>
            </a:r>
          </a:p>
          <a:p>
            <a:pPr lvl="0" indent="457200"/>
            <a:r>
              <a:rPr lang="en-US" altLang="zh-CN" sz="2400" dirty="0">
                <a:solidFill>
                  <a:prstClr val="black"/>
                </a:solidFill>
                <a:latin typeface="Calibri" panose="020F0502020204030204" pitchFamily="34" charset="0"/>
                <a:ea typeface="宋体" panose="02010600030101010101" pitchFamily="2" charset="-122"/>
              </a:rPr>
              <a:t>2.</a:t>
            </a:r>
            <a:r>
              <a:rPr lang="zh-CN" altLang="en-US" sz="2400" dirty="0">
                <a:solidFill>
                  <a:prstClr val="black"/>
                </a:solidFill>
                <a:latin typeface="Calibri" panose="020F0502020204030204" pitchFamily="34" charset="0"/>
                <a:ea typeface="宋体" panose="02010600030101010101" pitchFamily="2" charset="-122"/>
              </a:rPr>
              <a:t>工作餐审批单</a:t>
            </a:r>
          </a:p>
          <a:p>
            <a:pPr lvl="0" indent="457200"/>
            <a:r>
              <a:rPr lang="en-US" altLang="zh-CN" sz="2400" dirty="0">
                <a:solidFill>
                  <a:prstClr val="black"/>
                </a:solidFill>
                <a:latin typeface="Calibri" panose="020F0502020204030204" pitchFamily="34" charset="0"/>
                <a:ea typeface="宋体" panose="02010600030101010101" pitchFamily="2" charset="-122"/>
              </a:rPr>
              <a:t>3.</a:t>
            </a:r>
            <a:r>
              <a:rPr lang="zh-CN" altLang="en-US" sz="2400" dirty="0">
                <a:solidFill>
                  <a:prstClr val="black"/>
                </a:solidFill>
                <a:latin typeface="Calibri" panose="020F0502020204030204" pitchFamily="34" charset="0"/>
                <a:ea typeface="宋体" panose="02010600030101010101" pitchFamily="2" charset="-122"/>
              </a:rPr>
              <a:t>开支各项费用的正式发票及清单</a:t>
            </a: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http://gd-hbimg.huaban.com/fdf143f597505bad38cb5fbf0746439e9191fa0c678e-V9ZCxH_fw65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3958" y="4480420"/>
            <a:ext cx="3022456" cy="268074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矩形 1"/>
          <p:cNvSpPr/>
          <p:nvPr/>
        </p:nvSpPr>
        <p:spPr>
          <a:xfrm>
            <a:off x="945223" y="436281"/>
            <a:ext cx="3272515" cy="559039"/>
          </a:xfrm>
          <a:prstGeom prst="rect">
            <a:avLst/>
          </a:prstGeom>
          <a:solidFill>
            <a:schemeClr val="accent1"/>
          </a:solidFill>
        </p:spPr>
        <p:txBody>
          <a:bodyPr wrap="none" lIns="96433" tIns="48216" rIns="96433" bIns="48216">
            <a:spAutoFit/>
          </a:bodyPr>
          <a:lstStyle/>
          <a:p>
            <a:r>
              <a:rPr lang="zh-CN" altLang="en-US" sz="3000" b="1" dirty="0" smtClean="0">
                <a:solidFill>
                  <a:schemeClr val="bg1"/>
                </a:solidFill>
                <a:latin typeface="微软雅黑" panose="020B0503020204020204" pitchFamily="34" charset="-122"/>
                <a:ea typeface="微软雅黑" panose="020B0503020204020204" pitchFamily="34" charset="-122"/>
              </a:rPr>
              <a:t>工作餐注意</a:t>
            </a:r>
            <a:r>
              <a:rPr lang="zh-CN" altLang="en-US" sz="3000" b="1" dirty="0">
                <a:solidFill>
                  <a:schemeClr val="bg1"/>
                </a:solidFill>
                <a:latin typeface="微软雅黑" panose="020B0503020204020204" pitchFamily="34" charset="-122"/>
                <a:ea typeface="微软雅黑" panose="020B0503020204020204" pitchFamily="34" charset="-122"/>
              </a:rPr>
              <a:t>事项：</a:t>
            </a:r>
          </a:p>
        </p:txBody>
      </p:sp>
      <p:grpSp>
        <p:nvGrpSpPr>
          <p:cNvPr id="10" name="组合 9"/>
          <p:cNvGrpSpPr/>
          <p:nvPr/>
        </p:nvGrpSpPr>
        <p:grpSpPr>
          <a:xfrm>
            <a:off x="308695" y="1627049"/>
            <a:ext cx="12440370" cy="2853372"/>
            <a:chOff x="1058273" y="1884218"/>
            <a:chExt cx="10274745" cy="4071128"/>
          </a:xfrm>
        </p:grpSpPr>
        <p:sp>
          <p:nvSpPr>
            <p:cNvPr id="5" name="矩形 4"/>
            <p:cNvSpPr/>
            <p:nvPr/>
          </p:nvSpPr>
          <p:spPr>
            <a:xfrm>
              <a:off x="1236691" y="1884218"/>
              <a:ext cx="9575124" cy="2740241"/>
            </a:xfrm>
            <a:prstGeom prst="rect">
              <a:avLst/>
            </a:prstGeom>
          </p:spPr>
          <p:txBody>
            <a:bodyPr wrap="square">
              <a:spAutoFit/>
            </a:bodyPr>
            <a:lstStyle/>
            <a:p>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工作餐费实行预算管理。各单位全年在运转费中开支的工作餐费不得超过运转费的</a:t>
              </a:r>
              <a:r>
                <a:rPr lang="en-US" altLang="zh-CN" sz="2400" dirty="0">
                  <a:latin typeface="微软雅黑" panose="020B0503020204020204" pitchFamily="34" charset="-122"/>
                  <a:ea typeface="微软雅黑" panose="020B0503020204020204" pitchFamily="34" charset="-122"/>
                </a:rPr>
                <a:t>8‰</a:t>
              </a:r>
              <a:r>
                <a:rPr lang="zh-CN" altLang="en-US" sz="2400" dirty="0">
                  <a:latin typeface="微软雅黑" panose="020B0503020204020204" pitchFamily="34" charset="-122"/>
                  <a:ea typeface="微软雅黑" panose="020B0503020204020204" pitchFamily="34" charset="-122"/>
                </a:rPr>
                <a:t>，在专项经费（如课题、校内专款等）中开支的工作餐费不得超过预算中的工作餐费限额。</a:t>
              </a:r>
            </a:p>
            <a:p>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工作餐费按学校相关规定执行</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昆医大</a:t>
              </a:r>
              <a:r>
                <a:rPr lang="en-US" altLang="zh-CN" sz="2400" dirty="0">
                  <a:latin typeface="微软雅黑" panose="020B0503020204020204" pitchFamily="34" charset="-122"/>
                  <a:ea typeface="微软雅黑" panose="020B0503020204020204" pitchFamily="34" charset="-122"/>
                </a:rPr>
                <a:t>【2014】56</a:t>
              </a:r>
              <a:r>
                <a:rPr lang="zh-CN" altLang="en-US" sz="2400" dirty="0">
                  <a:latin typeface="微软雅黑" panose="020B0503020204020204" pitchFamily="34" charset="-122"/>
                  <a:ea typeface="微软雅黑" panose="020B0503020204020204" pitchFamily="34" charset="-122"/>
                </a:rPr>
                <a:t>号文</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，适用于字母开头的项目。</a:t>
              </a:r>
            </a:p>
            <a:p>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学校食堂就餐的以转账方式支付，校外就餐的以公务卡刷卡方式或者转账方式支付。</a:t>
              </a:r>
            </a:p>
            <a:p>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工作餐定额标准如下（单位：元</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人</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餐）</a:t>
              </a:r>
            </a:p>
          </p:txBody>
        </p:sp>
        <p:sp>
          <p:nvSpPr>
            <p:cNvPr id="12" name="矩形 11"/>
            <p:cNvSpPr/>
            <p:nvPr/>
          </p:nvSpPr>
          <p:spPr>
            <a:xfrm>
              <a:off x="2139869" y="2438216"/>
              <a:ext cx="9047676" cy="830997"/>
            </a:xfrm>
            <a:prstGeom prst="rect">
              <a:avLst/>
            </a:prstGeom>
          </p:spPr>
          <p:txBody>
            <a:bodyPr wrap="square">
              <a:spAutoFit/>
              <a:scene3d>
                <a:camera prst="orthographicFront"/>
                <a:lightRig rig="threePt" dir="t"/>
              </a:scene3d>
              <a:sp3d extrusionH="57150" contourW="19050">
                <a:bevelT w="25400" h="55880"/>
                <a:contourClr>
                  <a:schemeClr val="bg1"/>
                </a:contourClr>
              </a:sp3d>
            </a:bodyPr>
            <a:lstStyle/>
            <a:p>
              <a:endParaRPr lang="zh-CN" altLang="en-US" sz="5100" b="1" dirty="0">
                <a:gradFill>
                  <a:gsLst>
                    <a:gs pos="100000">
                      <a:srgbClr val="C00000"/>
                    </a:gs>
                    <a:gs pos="0">
                      <a:srgbClr val="FF0000"/>
                    </a:gs>
                  </a:gsLst>
                  <a:path path="shape">
                    <a:fillToRect l="50000" t="50000" r="50000" b="50000"/>
                  </a:path>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1058273" y="1884218"/>
              <a:ext cx="10274745" cy="407112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9" name="表格 8"/>
          <p:cNvGraphicFramePr>
            <a:graphicFrameLocks noGrp="1"/>
          </p:cNvGraphicFramePr>
          <p:nvPr>
            <p:custDataLst>
              <p:tags r:id="rId1"/>
            </p:custDataLst>
          </p:nvPr>
        </p:nvGraphicFramePr>
        <p:xfrm>
          <a:off x="4053111" y="4480421"/>
          <a:ext cx="7498245" cy="2442516"/>
        </p:xfrm>
        <a:graphic>
          <a:graphicData uri="http://schemas.openxmlformats.org/drawingml/2006/table">
            <a:tbl>
              <a:tblPr/>
              <a:tblGrid>
                <a:gridCol w="2529529"/>
                <a:gridCol w="4968716"/>
              </a:tblGrid>
              <a:tr h="700178">
                <a:tc>
                  <a:txBody>
                    <a:bodyPr/>
                    <a:lstStyle/>
                    <a:p>
                      <a:pPr indent="152400" algn="l">
                        <a:spcAft>
                          <a:spcPts val="0"/>
                        </a:spcAft>
                      </a:pPr>
                      <a:r>
                        <a:rPr lang="zh-CN" sz="1800" kern="100" dirty="0">
                          <a:latin typeface="Times New Roman" panose="02020603050405020304"/>
                          <a:ea typeface="华文中宋" panose="02010600040101010101" charset="-122"/>
                        </a:rPr>
                        <a:t>就餐地点</a:t>
                      </a:r>
                      <a:endParaRPr lang="zh-CN" sz="1800" kern="100" dirty="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0" algn="l">
                        <a:spcAft>
                          <a:spcPts val="0"/>
                        </a:spcAft>
                      </a:pPr>
                      <a:r>
                        <a:rPr lang="zh-CN" sz="1800" kern="100" dirty="0">
                          <a:latin typeface="Times New Roman" panose="02020603050405020304"/>
                          <a:ea typeface="华文中宋" panose="02010600040101010101" charset="-122"/>
                        </a:rPr>
                        <a:t>标准</a:t>
                      </a:r>
                      <a:endParaRPr lang="zh-CN" sz="1800" kern="100" dirty="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9195">
                <a:tc>
                  <a:txBody>
                    <a:bodyPr/>
                    <a:lstStyle/>
                    <a:p>
                      <a:pPr indent="228600" algn="l">
                        <a:spcAft>
                          <a:spcPts val="0"/>
                        </a:spcAft>
                      </a:pPr>
                      <a:r>
                        <a:rPr lang="zh-CN" sz="1800" kern="100" dirty="0">
                          <a:latin typeface="Times New Roman" panose="02020603050405020304"/>
                          <a:ea typeface="华文中宋" panose="02010600040101010101" charset="-122"/>
                        </a:rPr>
                        <a:t>校内</a:t>
                      </a:r>
                      <a:endParaRPr lang="zh-CN" sz="1800" kern="100" dirty="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kern="100" dirty="0">
                          <a:latin typeface="华文中宋" panose="02010600040101010101" charset="-122"/>
                          <a:ea typeface="宋体" panose="02010600030101010101" pitchFamily="2" charset="-122"/>
                        </a:rPr>
                        <a:t>  </a:t>
                      </a:r>
                      <a:r>
                        <a:rPr lang="zh-CN" sz="1800" kern="100" dirty="0">
                          <a:latin typeface="Times New Roman" panose="02020603050405020304"/>
                          <a:ea typeface="华文中宋" panose="02010600040101010101" charset="-122"/>
                        </a:rPr>
                        <a:t>职工餐</a:t>
                      </a:r>
                      <a:r>
                        <a:rPr lang="zh-CN" sz="1800" kern="100" dirty="0" smtClean="0">
                          <a:latin typeface="Times New Roman" panose="02020603050405020304"/>
                          <a:ea typeface="华文中宋" panose="02010600040101010101" charset="-122"/>
                        </a:rPr>
                        <a:t>标准</a:t>
                      </a:r>
                      <a:r>
                        <a:rPr lang="zh-CN" altLang="en-US" sz="1800" kern="100" dirty="0" smtClean="0">
                          <a:latin typeface="Times New Roman" panose="02020603050405020304"/>
                          <a:ea typeface="华文中宋" panose="02010600040101010101" charset="-122"/>
                        </a:rPr>
                        <a:t>（</a:t>
                      </a:r>
                      <a:r>
                        <a:rPr lang="en-US" altLang="zh-CN" sz="1800" kern="100" dirty="0" smtClean="0">
                          <a:latin typeface="Times New Roman" panose="02020603050405020304"/>
                          <a:ea typeface="华文中宋" panose="02010600040101010101" charset="-122"/>
                        </a:rPr>
                        <a:t>18</a:t>
                      </a:r>
                      <a:r>
                        <a:rPr lang="zh-CN" altLang="en-US" sz="1800" kern="100" dirty="0" smtClean="0">
                          <a:latin typeface="Times New Roman" panose="02020603050405020304"/>
                          <a:ea typeface="华文中宋" panose="02010600040101010101" charset="-122"/>
                        </a:rPr>
                        <a:t>）</a:t>
                      </a:r>
                      <a:endParaRPr lang="zh-CN" sz="1800" kern="100" dirty="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143">
                <a:tc>
                  <a:txBody>
                    <a:bodyPr/>
                    <a:lstStyle/>
                    <a:p>
                      <a:pPr indent="228600" algn="l">
                        <a:spcAft>
                          <a:spcPts val="0"/>
                        </a:spcAft>
                      </a:pPr>
                      <a:r>
                        <a:rPr lang="zh-CN" sz="1800" kern="100" dirty="0">
                          <a:latin typeface="Times New Roman" panose="02020603050405020304"/>
                          <a:ea typeface="华文中宋" panose="02010600040101010101" charset="-122"/>
                        </a:rPr>
                        <a:t>校外</a:t>
                      </a:r>
                      <a:endParaRPr lang="zh-CN" sz="1800" kern="100" dirty="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kern="100" dirty="0">
                          <a:latin typeface="华文中宋" panose="02010600040101010101" charset="-122"/>
                          <a:ea typeface="宋体" panose="02010600030101010101" pitchFamily="2" charset="-122"/>
                        </a:rPr>
                        <a:t>      20</a:t>
                      </a:r>
                      <a:endParaRPr lang="zh-CN" sz="1800" kern="100" dirty="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2751" y="366042"/>
            <a:ext cx="2246594" cy="637393"/>
          </a:xfrm>
          <a:prstGeom prst="rect">
            <a:avLst/>
          </a:prstGeom>
        </p:spPr>
        <p:txBody>
          <a:bodyPr wrap="none" lIns="96433" tIns="48216" rIns="96433" bIns="48216">
            <a:spAutoFit/>
          </a:bodyPr>
          <a:lstStyle/>
          <a:p>
            <a:pPr algn="ctr">
              <a:lnSpc>
                <a:spcPct val="120000"/>
              </a:lnSpc>
            </a:pP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八、交通费</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914188" y="1670948"/>
            <a:ext cx="10411733" cy="1246498"/>
            <a:chOff x="1182522" y="1282036"/>
            <a:chExt cx="8165010" cy="1181930"/>
          </a:xfrm>
        </p:grpSpPr>
        <p:grpSp>
          <p:nvGrpSpPr>
            <p:cNvPr id="22" name="组合 21"/>
            <p:cNvGrpSpPr/>
            <p:nvPr/>
          </p:nvGrpSpPr>
          <p:grpSpPr>
            <a:xfrm flipH="1">
              <a:off x="1182522" y="1282040"/>
              <a:ext cx="8165010" cy="1181926"/>
              <a:chOff x="-2935279" y="1688280"/>
              <a:chExt cx="12889714" cy="1865858"/>
            </a:xfrm>
          </p:grpSpPr>
          <p:sp>
            <p:nvSpPr>
              <p:cNvPr id="24" name="任意多边形: 形状 23"/>
              <p:cNvSpPr/>
              <p:nvPr/>
            </p:nvSpPr>
            <p:spPr>
              <a:xfrm rot="5400000">
                <a:off x="-1257256" y="10257"/>
                <a:ext cx="1865858" cy="5221904"/>
              </a:xfrm>
              <a:custGeom>
                <a:avLst/>
                <a:gdLst>
                  <a:gd name="connsiteX0" fmla="*/ 0 w 740926"/>
                  <a:gd name="connsiteY0" fmla="*/ 6553433 h 6553433"/>
                  <a:gd name="connsiteX1" fmla="*/ 0 w 740926"/>
                  <a:gd name="connsiteY1" fmla="*/ 0 h 6553433"/>
                  <a:gd name="connsiteX2" fmla="*/ 740926 w 740926"/>
                  <a:gd name="connsiteY2" fmla="*/ 0 h 6553433"/>
                  <a:gd name="connsiteX3" fmla="*/ 740926 w 740926"/>
                  <a:gd name="connsiteY3" fmla="*/ 6553433 h 6553433"/>
                  <a:gd name="connsiteX4" fmla="*/ 370463 w 740926"/>
                  <a:gd name="connsiteY4" fmla="*/ 6152843 h 6553433"/>
                  <a:gd name="connsiteX5" fmla="*/ 0 w 740926"/>
                  <a:gd name="connsiteY5" fmla="*/ 6553433 h 655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6" h="6553433">
                    <a:moveTo>
                      <a:pt x="0" y="6553433"/>
                    </a:moveTo>
                    <a:lnTo>
                      <a:pt x="0" y="0"/>
                    </a:lnTo>
                    <a:lnTo>
                      <a:pt x="740926" y="0"/>
                    </a:lnTo>
                    <a:lnTo>
                      <a:pt x="740926" y="6553433"/>
                    </a:lnTo>
                    <a:lnTo>
                      <a:pt x="370463" y="6152843"/>
                    </a:lnTo>
                    <a:lnTo>
                      <a:pt x="0" y="65534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5" name="矩形 24"/>
              <p:cNvSpPr/>
              <p:nvPr/>
            </p:nvSpPr>
            <p:spPr>
              <a:xfrm rot="16200000" flipH="1">
                <a:off x="4711207" y="-1689093"/>
                <a:ext cx="1865854" cy="862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3" name="矩形 22"/>
            <p:cNvSpPr/>
            <p:nvPr/>
          </p:nvSpPr>
          <p:spPr>
            <a:xfrm flipH="1">
              <a:off x="1513941" y="1282036"/>
              <a:ext cx="7628766" cy="817135"/>
            </a:xfrm>
            <a:prstGeom prst="rect">
              <a:avLst/>
            </a:prstGeom>
          </p:spPr>
          <p:txBody>
            <a:bodyPr wrap="square">
              <a:spAutoFit/>
            </a:bodyPr>
            <a:lstStyle/>
            <a:p>
              <a:r>
                <a:rPr lang="zh-CN" altLang="en-US" sz="2500" b="1" dirty="0">
                  <a:solidFill>
                    <a:schemeClr val="bg1"/>
                  </a:solidFill>
                  <a:latin typeface="微软雅黑" panose="020B0503020204020204" pitchFamily="34" charset="-122"/>
                  <a:ea typeface="微软雅黑" panose="020B0503020204020204" pitchFamily="34" charset="-122"/>
                </a:rPr>
                <a:t>交通费主要是指学校</a:t>
              </a:r>
              <a:r>
                <a:rPr lang="zh-CN" altLang="en-US" sz="2500" b="1" dirty="0" smtClean="0">
                  <a:solidFill>
                    <a:schemeClr val="bg1"/>
                  </a:solidFill>
                  <a:latin typeface="微软雅黑" panose="020B0503020204020204" pitchFamily="34" charset="-122"/>
                  <a:ea typeface="微软雅黑" panose="020B0503020204020204" pitchFamily="34" charset="-122"/>
                </a:rPr>
                <a:t>教职工从事</a:t>
              </a:r>
              <a:r>
                <a:rPr lang="zh-CN" altLang="en-US" sz="2500" b="1" dirty="0">
                  <a:solidFill>
                    <a:schemeClr val="bg1"/>
                  </a:solidFill>
                  <a:latin typeface="微软雅黑" panose="020B0503020204020204" pitchFamily="34" charset="-122"/>
                  <a:ea typeface="微软雅黑" panose="020B0503020204020204" pitchFamily="34" charset="-122"/>
                </a:rPr>
                <a:t>公务、参加学校各项专项工作和其他活动等产生的交通费用。开支范围：公务车费用和租用社会车辆费用。 </a:t>
              </a:r>
            </a:p>
          </p:txBody>
        </p:sp>
      </p:grpSp>
      <p:sp>
        <p:nvSpPr>
          <p:cNvPr id="16" name="圆角矩形 15"/>
          <p:cNvSpPr/>
          <p:nvPr/>
        </p:nvSpPr>
        <p:spPr>
          <a:xfrm>
            <a:off x="1244799" y="3184277"/>
            <a:ext cx="9361041" cy="3855507"/>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lvl="0" indent="457200"/>
            <a:r>
              <a:rPr lang="zh-CN" altLang="en-US" sz="2400" dirty="0">
                <a:solidFill>
                  <a:prstClr val="black"/>
                </a:solidFill>
                <a:latin typeface="Calibri" panose="020F0502020204030204" pitchFamily="34" charset="0"/>
                <a:ea typeface="宋体" panose="02010600030101010101" pitchFamily="2" charset="-122"/>
              </a:rPr>
              <a:t>报销时需要提供的原始凭证和附件：</a:t>
            </a:r>
          </a:p>
          <a:p>
            <a:pPr lvl="0" indent="457200"/>
            <a:r>
              <a:rPr lang="en-US" altLang="zh-CN" sz="2400" dirty="0">
                <a:solidFill>
                  <a:prstClr val="black"/>
                </a:solidFill>
                <a:latin typeface="Calibri" panose="020F0502020204030204" pitchFamily="34" charset="0"/>
                <a:ea typeface="宋体" panose="02010600030101010101" pitchFamily="2" charset="-122"/>
              </a:rPr>
              <a:t>1.</a:t>
            </a:r>
            <a:r>
              <a:rPr lang="zh-CN" altLang="en-US" sz="2400" dirty="0">
                <a:solidFill>
                  <a:prstClr val="black"/>
                </a:solidFill>
                <a:latin typeface="Calibri" panose="020F0502020204030204" pitchFamily="34" charset="0"/>
                <a:ea typeface="宋体" panose="02010600030101010101" pitchFamily="2" charset="-122"/>
              </a:rPr>
              <a:t>审批完整的报销单</a:t>
            </a:r>
          </a:p>
          <a:p>
            <a:pPr lvl="0" indent="457200"/>
            <a:r>
              <a:rPr lang="en-US" altLang="zh-CN" sz="2400" dirty="0">
                <a:solidFill>
                  <a:prstClr val="black"/>
                </a:solidFill>
                <a:latin typeface="Calibri" panose="020F0502020204030204" pitchFamily="34" charset="0"/>
                <a:ea typeface="宋体" panose="02010600030101010101" pitchFamily="2" charset="-122"/>
              </a:rPr>
              <a:t>2.</a:t>
            </a:r>
            <a:r>
              <a:rPr lang="zh-CN" altLang="en-US" sz="2400" dirty="0">
                <a:solidFill>
                  <a:prstClr val="black"/>
                </a:solidFill>
                <a:latin typeface="Calibri" panose="020F0502020204030204" pitchFamily="34" charset="0"/>
                <a:ea typeface="宋体" panose="02010600030101010101" pitchFamily="2" charset="-122"/>
              </a:rPr>
              <a:t>租车合同或协议（租用其他公司车辆提供）</a:t>
            </a:r>
          </a:p>
          <a:p>
            <a:pPr lvl="0" indent="457200"/>
            <a:r>
              <a:rPr lang="en-US" altLang="zh-CN" sz="2400" dirty="0">
                <a:solidFill>
                  <a:prstClr val="black"/>
                </a:solidFill>
                <a:latin typeface="Calibri" panose="020F0502020204030204" pitchFamily="34" charset="0"/>
                <a:ea typeface="宋体" panose="02010600030101010101" pitchFamily="2" charset="-122"/>
              </a:rPr>
              <a:t>3.</a:t>
            </a:r>
            <a:r>
              <a:rPr lang="zh-CN" altLang="en-US" sz="2400" dirty="0">
                <a:solidFill>
                  <a:prstClr val="black"/>
                </a:solidFill>
                <a:latin typeface="Calibri" panose="020F0502020204030204" pitchFamily="34" charset="0"/>
                <a:ea typeface="宋体" panose="02010600030101010101" pitchFamily="2" charset="-122"/>
              </a:rPr>
              <a:t>车辆使用结算表（租用后勤和双誉车辆提供）</a:t>
            </a:r>
          </a:p>
          <a:p>
            <a:pPr lvl="0" indent="457200"/>
            <a:r>
              <a:rPr lang="en-US" altLang="zh-CN" sz="2400" dirty="0">
                <a:solidFill>
                  <a:prstClr val="black"/>
                </a:solidFill>
                <a:latin typeface="Calibri" panose="020F0502020204030204" pitchFamily="34" charset="0"/>
                <a:ea typeface="宋体" panose="02010600030101010101" pitchFamily="2" charset="-122"/>
              </a:rPr>
              <a:t>4.</a:t>
            </a:r>
            <a:r>
              <a:rPr lang="zh-CN" altLang="en-US" sz="2400" dirty="0">
                <a:solidFill>
                  <a:prstClr val="black"/>
                </a:solidFill>
                <a:latin typeface="Calibri" panose="020F0502020204030204" pitchFamily="34" charset="0"/>
                <a:ea typeface="宋体" panose="02010600030101010101" pitchFamily="2" charset="-122"/>
              </a:rPr>
              <a:t>开支各项费用的正式发票及清单</a:t>
            </a: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4"/>
          <p:cNvGrpSpPr/>
          <p:nvPr/>
        </p:nvGrpSpPr>
        <p:grpSpPr>
          <a:xfrm>
            <a:off x="1207090" y="1445672"/>
            <a:ext cx="10185195" cy="4157346"/>
            <a:chOff x="569157" y="1199776"/>
            <a:chExt cx="7243203" cy="2956497"/>
          </a:xfrm>
          <a:solidFill>
            <a:schemeClr val="accent1"/>
          </a:solidFill>
        </p:grpSpPr>
        <p:sp>
          <p:nvSpPr>
            <p:cNvPr id="153" name="Oval 152"/>
            <p:cNvSpPr/>
            <p:nvPr/>
          </p:nvSpPr>
          <p:spPr>
            <a:xfrm>
              <a:off x="569157" y="1635646"/>
              <a:ext cx="2592288" cy="2520280"/>
            </a:xfrm>
            <a:prstGeom prst="ellipse">
              <a:avLst/>
            </a:prstGeom>
            <a:grp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Oval 153"/>
            <p:cNvSpPr/>
            <p:nvPr/>
          </p:nvSpPr>
          <p:spPr>
            <a:xfrm>
              <a:off x="2953805" y="1491630"/>
              <a:ext cx="898115" cy="872480"/>
            </a:xfrm>
            <a:prstGeom prst="ellipse">
              <a:avLst/>
            </a:prstGeom>
            <a:solidFill>
              <a:schemeClr val="accent2"/>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Oval 154"/>
            <p:cNvSpPr/>
            <p:nvPr/>
          </p:nvSpPr>
          <p:spPr>
            <a:xfrm>
              <a:off x="3161445" y="2283718"/>
              <a:ext cx="1410555" cy="1368152"/>
            </a:xfrm>
            <a:prstGeom prst="ellipse">
              <a:avLst/>
            </a:prstGeom>
            <a:solidFill>
              <a:schemeClr val="accent3"/>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Oval 155"/>
            <p:cNvSpPr/>
            <p:nvPr/>
          </p:nvSpPr>
          <p:spPr>
            <a:xfrm>
              <a:off x="2953805" y="3507854"/>
              <a:ext cx="648072" cy="606944"/>
            </a:xfrm>
            <a:prstGeom prst="ellipse">
              <a:avLst/>
            </a:prstGeom>
            <a:solidFill>
              <a:schemeClr val="accent4"/>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Oval 156"/>
            <p:cNvSpPr/>
            <p:nvPr/>
          </p:nvSpPr>
          <p:spPr>
            <a:xfrm>
              <a:off x="4019122" y="1199776"/>
              <a:ext cx="1410555" cy="1368152"/>
            </a:xfrm>
            <a:prstGeom prst="ellipse">
              <a:avLst/>
            </a:prstGeom>
            <a:solidFill>
              <a:schemeClr val="accent5"/>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Oval 157"/>
            <p:cNvSpPr/>
            <p:nvPr/>
          </p:nvSpPr>
          <p:spPr>
            <a:xfrm>
              <a:off x="4572001" y="2643758"/>
              <a:ext cx="936104" cy="864096"/>
            </a:xfrm>
            <a:prstGeom prst="ellipse">
              <a:avLst/>
            </a:prstGeom>
            <a:solidFill>
              <a:schemeClr val="accent6"/>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Oval 158"/>
            <p:cNvSpPr/>
            <p:nvPr/>
          </p:nvSpPr>
          <p:spPr>
            <a:xfrm>
              <a:off x="5411199" y="1841631"/>
              <a:ext cx="1410555" cy="1368152"/>
            </a:xfrm>
            <a:prstGeom prst="ellipse">
              <a:avLst/>
            </a:prstGeom>
            <a:solidFill>
              <a:schemeClr val="accent1"/>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Oval 159"/>
            <p:cNvSpPr/>
            <p:nvPr/>
          </p:nvSpPr>
          <p:spPr>
            <a:xfrm>
              <a:off x="6444217" y="3062545"/>
              <a:ext cx="1116307" cy="1093728"/>
            </a:xfrm>
            <a:prstGeom prst="ellipse">
              <a:avLst/>
            </a:prstGeom>
            <a:solidFill>
              <a:schemeClr val="accent2"/>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Oval 160"/>
            <p:cNvSpPr/>
            <p:nvPr/>
          </p:nvSpPr>
          <p:spPr>
            <a:xfrm>
              <a:off x="6821754" y="2139703"/>
              <a:ext cx="990606" cy="966710"/>
            </a:xfrm>
            <a:prstGeom prst="ellipse">
              <a:avLst/>
            </a:prstGeom>
            <a:solidFill>
              <a:schemeClr val="accent3"/>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up 163"/>
          <p:cNvGrpSpPr/>
          <p:nvPr/>
        </p:nvGrpSpPr>
        <p:grpSpPr>
          <a:xfrm>
            <a:off x="1378960" y="2097465"/>
            <a:ext cx="9884275" cy="3367405"/>
            <a:chOff x="716220" y="1707103"/>
            <a:chExt cx="7029201" cy="2394731"/>
          </a:xfrm>
        </p:grpSpPr>
        <p:sp>
          <p:nvSpPr>
            <p:cNvPr id="165" name="Metin kutusu 164"/>
            <p:cNvSpPr txBox="1"/>
            <p:nvPr/>
          </p:nvSpPr>
          <p:spPr>
            <a:xfrm>
              <a:off x="716220" y="2663279"/>
              <a:ext cx="2297640" cy="590216"/>
            </a:xfrm>
            <a:prstGeom prst="rect">
              <a:avLst/>
            </a:prstGeom>
            <a:noFill/>
          </p:spPr>
          <p:txBody>
            <a:bodyPr wrap="none" rtlCol="0">
              <a:spAutoFit/>
            </a:bodyPr>
            <a:lstStyle/>
            <a:p>
              <a:pPr algn="ctr">
                <a:lnSpc>
                  <a:spcPct val="120000"/>
                </a:lnSpc>
                <a:spcBef>
                  <a:spcPts val="0"/>
                </a:spcBef>
                <a:spcAft>
                  <a:spcPts val="0"/>
                </a:spcAft>
              </a:pPr>
              <a:r>
                <a:rPr lang="zh-CN" altLang="en-US"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全面从严治党</a:t>
              </a:r>
            </a:p>
          </p:txBody>
        </p:sp>
        <p:sp>
          <p:nvSpPr>
            <p:cNvPr id="166" name="Metin kutusu 165"/>
            <p:cNvSpPr txBox="1"/>
            <p:nvPr/>
          </p:nvSpPr>
          <p:spPr>
            <a:xfrm>
              <a:off x="2912441" y="1759917"/>
              <a:ext cx="997089" cy="379779"/>
            </a:xfrm>
            <a:prstGeom prst="rect">
              <a:avLst/>
            </a:prstGeom>
            <a:noFill/>
          </p:spPr>
          <p:txBody>
            <a:bodyPr wrap="none" rtlCol="0">
              <a:spAutoFit/>
            </a:bodyPr>
            <a:lstStyle/>
            <a:p>
              <a:pPr algn="ctr">
                <a:lnSpc>
                  <a:spcPct val="120000"/>
                </a:lnSpc>
                <a:spcBef>
                  <a:spcPts val="0"/>
                </a:spcBef>
                <a:spcAft>
                  <a:spcPts val="0"/>
                </a:spcAft>
              </a:pPr>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内部控制</a:t>
              </a:r>
            </a:p>
          </p:txBody>
        </p:sp>
        <p:sp>
          <p:nvSpPr>
            <p:cNvPr id="167" name="Metin kutusu 166"/>
            <p:cNvSpPr txBox="1"/>
            <p:nvPr/>
          </p:nvSpPr>
          <p:spPr>
            <a:xfrm>
              <a:off x="3157970" y="2816509"/>
              <a:ext cx="1430606" cy="694982"/>
            </a:xfrm>
            <a:prstGeom prst="rect">
              <a:avLst/>
            </a:prstGeom>
            <a:noFill/>
          </p:spPr>
          <p:txBody>
            <a:bodyPr wrap="none" rtlCol="0">
              <a:spAutoFit/>
            </a:bodyPr>
            <a:lstStyle/>
            <a:p>
              <a:pPr algn="ctr">
                <a:lnSpc>
                  <a:spcPct val="120000"/>
                </a:lnSpc>
                <a:spcBef>
                  <a:spcPts val="0"/>
                </a:spcBef>
                <a:spcAft>
                  <a:spcPts val="0"/>
                </a:spcAft>
              </a:pPr>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经济责任审计</a:t>
              </a:r>
              <a:endParaRPr lang="en-US"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spcBef>
                  <a:spcPts val="0"/>
                </a:spcBef>
                <a:spcAft>
                  <a:spcPts val="0"/>
                </a:spcAft>
              </a:pPr>
              <a:endParaRPr lang="tr-TR"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Metin kutusu 167"/>
            <p:cNvSpPr txBox="1"/>
            <p:nvPr/>
          </p:nvSpPr>
          <p:spPr>
            <a:xfrm>
              <a:off x="2912287" y="3693159"/>
              <a:ext cx="708078" cy="274561"/>
            </a:xfrm>
            <a:prstGeom prst="rect">
              <a:avLst/>
            </a:prstGeom>
            <a:noFill/>
          </p:spPr>
          <p:txBody>
            <a:bodyPr wrap="none" rtlCol="0">
              <a:spAutoFit/>
            </a:bodyPr>
            <a:lstStyle/>
            <a:p>
              <a:pPr algn="ctr">
                <a:lnSpc>
                  <a:spcPct val="120000"/>
                </a:lnSpc>
                <a:spcBef>
                  <a:spcPts val="0"/>
                </a:spcBef>
                <a:spcAft>
                  <a:spcPts val="0"/>
                </a:spcAft>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专项审计</a:t>
              </a:r>
            </a:p>
          </p:txBody>
        </p:sp>
        <p:sp>
          <p:nvSpPr>
            <p:cNvPr id="169" name="Metin kutusu 168"/>
            <p:cNvSpPr txBox="1"/>
            <p:nvPr/>
          </p:nvSpPr>
          <p:spPr>
            <a:xfrm>
              <a:off x="3994296" y="1707103"/>
              <a:ext cx="1430606" cy="379779"/>
            </a:xfrm>
            <a:prstGeom prst="rect">
              <a:avLst/>
            </a:prstGeom>
            <a:noFill/>
          </p:spPr>
          <p:txBody>
            <a:bodyPr wrap="none" rtlCol="0">
              <a:spAutoFit/>
            </a:bodyPr>
            <a:lstStyle/>
            <a:p>
              <a:pPr algn="ctr">
                <a:lnSpc>
                  <a:spcPct val="120000"/>
                </a:lnSpc>
                <a:spcBef>
                  <a:spcPts val="0"/>
                </a:spcBef>
                <a:spcAft>
                  <a:spcPts val="0"/>
                </a:spcAft>
              </a:pPr>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中央八项规定</a:t>
              </a:r>
            </a:p>
          </p:txBody>
        </p:sp>
        <p:sp>
          <p:nvSpPr>
            <p:cNvPr id="170" name="Metin kutusu 169"/>
            <p:cNvSpPr txBox="1"/>
            <p:nvPr/>
          </p:nvSpPr>
          <p:spPr>
            <a:xfrm>
              <a:off x="4614022" y="2816428"/>
              <a:ext cx="852583" cy="590216"/>
            </a:xfrm>
            <a:prstGeom prst="rect">
              <a:avLst/>
            </a:prstGeom>
            <a:noFill/>
          </p:spPr>
          <p:txBody>
            <a:bodyPr wrap="square" rtlCol="0">
              <a:spAutoFit/>
            </a:bodyPr>
            <a:lstStyle/>
            <a:p>
              <a:pPr algn="ctr">
                <a:lnSpc>
                  <a:spcPct val="120000"/>
                </a:lnSpc>
                <a:spcBef>
                  <a:spcPts val="0"/>
                </a:spcBef>
                <a:spcAft>
                  <a:spcPts val="0"/>
                </a:spcAft>
              </a:pPr>
              <a:r>
                <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科研经费</a:t>
              </a:r>
            </a:p>
            <a:p>
              <a:pPr algn="ctr">
                <a:lnSpc>
                  <a:spcPct val="120000"/>
                </a:lnSpc>
                <a:spcBef>
                  <a:spcPts val="0"/>
                </a:spcBef>
                <a:spcAft>
                  <a:spcPts val="0"/>
                </a:spcAft>
              </a:pPr>
              <a:r>
                <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审计</a:t>
              </a:r>
            </a:p>
          </p:txBody>
        </p:sp>
        <p:sp>
          <p:nvSpPr>
            <p:cNvPr id="171" name="Metin kutusu 170"/>
            <p:cNvSpPr txBox="1"/>
            <p:nvPr/>
          </p:nvSpPr>
          <p:spPr>
            <a:xfrm>
              <a:off x="5530304" y="2382017"/>
              <a:ext cx="1213848" cy="379779"/>
            </a:xfrm>
            <a:prstGeom prst="rect">
              <a:avLst/>
            </a:prstGeom>
            <a:noFill/>
          </p:spPr>
          <p:txBody>
            <a:bodyPr wrap="none" rtlCol="0">
              <a:spAutoFit/>
            </a:bodyPr>
            <a:lstStyle/>
            <a:p>
              <a:pPr algn="ctr">
                <a:lnSpc>
                  <a:spcPct val="120000"/>
                </a:lnSpc>
                <a:spcBef>
                  <a:spcPts val="0"/>
                </a:spcBef>
                <a:spcAft>
                  <a:spcPts val="0"/>
                </a:spcAft>
              </a:pPr>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预决算审计</a:t>
              </a:r>
              <a:endParaRPr lang="tr-TR"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Metin kutusu 171"/>
            <p:cNvSpPr txBox="1"/>
            <p:nvPr/>
          </p:nvSpPr>
          <p:spPr>
            <a:xfrm>
              <a:off x="6889225" y="2332499"/>
              <a:ext cx="856196" cy="774009"/>
            </a:xfrm>
            <a:prstGeom prst="rect">
              <a:avLst/>
            </a:prstGeom>
            <a:noFill/>
          </p:spPr>
          <p:txBody>
            <a:bodyPr wrap="none" rtlCol="0">
              <a:spAutoFit/>
            </a:bodyPr>
            <a:lstStyle/>
            <a:p>
              <a:pPr algn="ctr">
                <a:lnSpc>
                  <a:spcPct val="120000"/>
                </a:lnSpc>
                <a:spcBef>
                  <a:spcPts val="0"/>
                </a:spcBef>
                <a:spcAft>
                  <a:spcPts val="0"/>
                </a:spcAft>
              </a:pPr>
              <a:r>
                <a:rPr lang="zh-CN" altLang="en-US" sz="2000" b="1" dirty="0">
                  <a:solidFill>
                    <a:schemeClr val="bg1"/>
                  </a:solidFill>
                  <a:latin typeface="黑体" panose="02010609060101010101" charset="-122"/>
                  <a:ea typeface="黑体" panose="02010609060101010101" charset="-122"/>
                  <a:cs typeface="+mn-ea"/>
                  <a:sym typeface="Arial" panose="020B0604020202020204" pitchFamily="34" charset="0"/>
                </a:rPr>
                <a:t>厉行节约</a:t>
              </a:r>
            </a:p>
            <a:p>
              <a:pPr algn="ctr">
                <a:lnSpc>
                  <a:spcPct val="120000"/>
                </a:lnSpc>
                <a:spcBef>
                  <a:spcPts val="0"/>
                </a:spcBef>
                <a:spcAft>
                  <a:spcPts val="0"/>
                </a:spcAft>
              </a:pPr>
              <a:r>
                <a:rPr lang="zh-CN" altLang="en-US" sz="2000" b="1" dirty="0">
                  <a:solidFill>
                    <a:schemeClr val="bg1"/>
                  </a:solidFill>
                  <a:latin typeface="黑体" panose="02010609060101010101" charset="-122"/>
                  <a:ea typeface="黑体" panose="02010609060101010101" charset="-122"/>
                  <a:cs typeface="+mn-ea"/>
                  <a:sym typeface="Arial" panose="020B0604020202020204" pitchFamily="34" charset="0"/>
                </a:rPr>
                <a:t>反对浪费</a:t>
              </a:r>
              <a:endParaRPr lang="en-US" altLang="zh-CN" sz="1400" b="1" dirty="0">
                <a:solidFill>
                  <a:schemeClr val="bg1"/>
                </a:solidFill>
                <a:latin typeface="黑体" panose="02010609060101010101" charset="-122"/>
                <a:ea typeface="黑体" panose="02010609060101010101" charset="-122"/>
                <a:cs typeface="+mn-ea"/>
                <a:sym typeface="Arial" panose="020B0604020202020204" pitchFamily="34" charset="0"/>
              </a:endParaRPr>
            </a:p>
            <a:p>
              <a:pPr algn="ctr">
                <a:lnSpc>
                  <a:spcPct val="120000"/>
                </a:lnSpc>
                <a:spcBef>
                  <a:spcPts val="0"/>
                </a:spcBef>
                <a:spcAft>
                  <a:spcPts val="0"/>
                </a:spcAft>
              </a:pPr>
              <a:endParaRPr lang="tr-TR" altLang="zh-CN" sz="1400" b="1" dirty="0">
                <a:solidFill>
                  <a:schemeClr val="bg1"/>
                </a:solidFill>
                <a:latin typeface="黑体" panose="02010609060101010101" charset="-122"/>
                <a:ea typeface="黑体" panose="02010609060101010101" charset="-122"/>
                <a:cs typeface="+mn-ea"/>
                <a:sym typeface="Arial" panose="020B0604020202020204" pitchFamily="34" charset="0"/>
              </a:endParaRPr>
            </a:p>
          </p:txBody>
        </p:sp>
        <p:sp>
          <p:nvSpPr>
            <p:cNvPr id="173" name="Metin kutusu 172"/>
            <p:cNvSpPr txBox="1"/>
            <p:nvPr/>
          </p:nvSpPr>
          <p:spPr>
            <a:xfrm>
              <a:off x="6468900" y="3406852"/>
              <a:ext cx="1205267" cy="694982"/>
            </a:xfrm>
            <a:prstGeom prst="rect">
              <a:avLst/>
            </a:prstGeom>
            <a:noFill/>
          </p:spPr>
          <p:txBody>
            <a:bodyPr wrap="square" rtlCol="0">
              <a:spAutoFit/>
            </a:bodyPr>
            <a:lstStyle/>
            <a:p>
              <a:pPr algn="ctr">
                <a:lnSpc>
                  <a:spcPct val="120000"/>
                </a:lnSpc>
                <a:spcBef>
                  <a:spcPts val="0"/>
                </a:spcBef>
                <a:spcAft>
                  <a:spcPts val="0"/>
                </a:spcAft>
              </a:pPr>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三公经费</a:t>
              </a:r>
              <a:endParaRPr lang="en-US"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spcBef>
                  <a:spcPts val="0"/>
                </a:spcBef>
                <a:spcAft>
                  <a:spcPts val="0"/>
                </a:spcAft>
              </a:pPr>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检查</a:t>
              </a:r>
              <a:endParaRPr lang="tr-TR"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矩形 22"/>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cs typeface="+mn-ea"/>
              <a:sym typeface="+mn-lt"/>
            </a:endParaRPr>
          </a:p>
        </p:txBody>
      </p:sp>
      <p:sp>
        <p:nvSpPr>
          <p:cNvPr id="24" name="矩形 23"/>
          <p:cNvSpPr/>
          <p:nvPr/>
        </p:nvSpPr>
        <p:spPr>
          <a:xfrm>
            <a:off x="11837790" y="362214"/>
            <a:ext cx="1020603" cy="586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70">
              <a:solidFill>
                <a:prstClr val="white"/>
              </a:solidFill>
              <a:cs typeface="+mn-ea"/>
              <a:sym typeface="+mn-lt"/>
            </a:endParaRPr>
          </a:p>
        </p:txBody>
      </p:sp>
      <p:sp>
        <p:nvSpPr>
          <p:cNvPr id="25" name="文本框 24"/>
          <p:cNvSpPr txBox="1"/>
          <p:nvPr/>
        </p:nvSpPr>
        <p:spPr>
          <a:xfrm>
            <a:off x="372973" y="266550"/>
            <a:ext cx="5221769" cy="528263"/>
          </a:xfrm>
          <a:prstGeom prst="rect">
            <a:avLst/>
          </a:prstGeom>
          <a:noFill/>
        </p:spPr>
        <p:txBody>
          <a:bodyPr wrap="none" lIns="96434" tIns="48217" rIns="96434" bIns="48217" rtlCol="0">
            <a:spAutoFit/>
          </a:bodyPr>
          <a:lstStyle/>
          <a:p>
            <a:pPr defTabSz="963930"/>
            <a:r>
              <a:rPr lang="zh-CN" altLang="en-US" sz="2800" dirty="0">
                <a:solidFill>
                  <a:srgbClr val="E7E6E6">
                    <a:lumMod val="25000"/>
                  </a:srgbClr>
                </a:solidFill>
                <a:latin typeface="微软雅黑" panose="020B0503020204020204" pitchFamily="34" charset="-122"/>
                <a:ea typeface="微软雅黑" panose="020B0503020204020204" pitchFamily="34" charset="-122"/>
                <a:cs typeface="+mn-ea"/>
                <a:sym typeface="+mn-lt"/>
              </a:rPr>
              <a:t>为什么大家觉得报账越来越难？</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4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165848" y="1238863"/>
            <a:ext cx="11465420" cy="5944656"/>
          </a:xfrm>
          <a:prstGeom prst="roundRect">
            <a:avLst>
              <a:gd name="adj" fmla="val 2611"/>
            </a:avLst>
          </a:prstGeom>
          <a:solidFill>
            <a:schemeClr val="accent1"/>
          </a:solidFill>
          <a:ln>
            <a:noFill/>
          </a:ln>
          <a:effectLst>
            <a:outerShdw blurRad="50800" dist="76200" dir="18900000" algn="b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kumimoji="1" lang="zh-CN" altLang="en-US"/>
          </a:p>
        </p:txBody>
      </p:sp>
      <p:sp>
        <p:nvSpPr>
          <p:cNvPr id="8" name="矩形 7"/>
          <p:cNvSpPr/>
          <p:nvPr/>
        </p:nvSpPr>
        <p:spPr>
          <a:xfrm>
            <a:off x="1249351" y="1324568"/>
            <a:ext cx="10940342" cy="5858951"/>
          </a:xfrm>
          <a:prstGeom prst="rect">
            <a:avLst/>
          </a:prstGeom>
        </p:spPr>
        <p:txBody>
          <a:bodyPr wrap="square" lIns="96433" tIns="48216" rIns="96433" bIns="48216">
            <a:spAutoFit/>
          </a:bodyPr>
          <a:lstStyle/>
          <a:p>
            <a:pPr>
              <a:lnSpc>
                <a:spcPct val="130000"/>
              </a:lnSpc>
            </a:pP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学校按年度对各部门下达公务用车定额，列入各部门预算，超额不予报销。</a:t>
            </a:r>
          </a:p>
          <a:p>
            <a:pPr>
              <a:lnSpc>
                <a:spcPct val="13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各部门在昆明五城区的公务活动，优先使用学校公务车辆，在学校公务车辆不能满足需求时可乘坐公共交通工具（地铁、公交车、出租车等）或租用政府公务用车招标入围企业的车辆，按照提供的合法票据，经部门领导和学校财务处审核审批后据实报销，但不能超出定额的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；五城区外的公务活动，应选择公共交通出行，费用按学校差旅费管理规定执行。</a:t>
            </a:r>
          </a:p>
          <a:p>
            <a:pPr>
              <a:lnSpc>
                <a:spcPct val="13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专项工作用车费用在部门的定额内使用；各单位（部门）开展各类考试、教学实践、团学等</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活动使用</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的大型乘坐车辆，费用不受本单位部门公务用车定额的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30</a:t>
            </a: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限定，学校</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组织的团学活动、教学实践活动、公益活动由学生处、校团委在核定的定额内统筹使用；离退休老干部用车、教职工疗养用车费用分别由离退休处、工会在定额内统筹使用；接送急诊病患学生的用车费用，在资产管理处定额内支出。</a:t>
            </a:r>
          </a:p>
        </p:txBody>
      </p:sp>
      <p:cxnSp>
        <p:nvCxnSpPr>
          <p:cNvPr id="9" name="直线连接符 8"/>
          <p:cNvCxnSpPr/>
          <p:nvPr/>
        </p:nvCxnSpPr>
        <p:spPr>
          <a:xfrm>
            <a:off x="1690926" y="1240061"/>
            <a:ext cx="178601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线连接符 9"/>
          <p:cNvCxnSpPr/>
          <p:nvPr/>
        </p:nvCxnSpPr>
        <p:spPr>
          <a:xfrm flipH="1">
            <a:off x="1695053" y="7054728"/>
            <a:ext cx="1093621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线连接符 10"/>
          <p:cNvCxnSpPr/>
          <p:nvPr/>
        </p:nvCxnSpPr>
        <p:spPr>
          <a:xfrm>
            <a:off x="3525882" y="1240061"/>
            <a:ext cx="8952165" cy="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6" name="标题 1"/>
          <p:cNvSpPr>
            <a:spLocks noGrp="1" noChangeArrowheads="1"/>
          </p:cNvSpPr>
          <p:nvPr>
            <p:ph type="title" idx="4294967295"/>
          </p:nvPr>
        </p:nvSpPr>
        <p:spPr>
          <a:xfrm>
            <a:off x="503502" y="159941"/>
            <a:ext cx="6657595" cy="1011412"/>
          </a:xfrm>
        </p:spPr>
        <p:txBody>
          <a:bodyPr>
            <a:noAutofit/>
          </a:bodyPr>
          <a:lstStyle/>
          <a:p>
            <a:r>
              <a:rPr lang="zh-CN" altLang="en-US" sz="24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八、交通费：常见问题和注意事项</a:t>
            </a:r>
            <a:br>
              <a:rPr lang="zh-CN" altLang="en-US" sz="24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br>
            <a:endParaRPr lang="zh-CN" altLang="en-US" sz="24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0"/>
          <p:cNvGrpSpPr/>
          <p:nvPr/>
        </p:nvGrpSpPr>
        <p:grpSpPr>
          <a:xfrm>
            <a:off x="373709" y="2565280"/>
            <a:ext cx="5227574" cy="4507430"/>
            <a:chOff x="0" y="368662"/>
            <a:chExt cx="3021028" cy="3134756"/>
          </a:xfrm>
        </p:grpSpPr>
        <p:grpSp>
          <p:nvGrpSpPr>
            <p:cNvPr id="11" name="组合 11"/>
            <p:cNvGrpSpPr/>
            <p:nvPr/>
          </p:nvGrpSpPr>
          <p:grpSpPr>
            <a:xfrm>
              <a:off x="0" y="368662"/>
              <a:ext cx="3021028" cy="3134756"/>
              <a:chOff x="0" y="309341"/>
              <a:chExt cx="2534920" cy="2630349"/>
            </a:xfrm>
          </p:grpSpPr>
          <p:sp>
            <p:nvSpPr>
              <p:cNvPr id="15" name="矩形 16"/>
              <p:cNvSpPr>
                <a:spLocks noChangeArrowheads="1"/>
              </p:cNvSpPr>
              <p:nvPr/>
            </p:nvSpPr>
            <p:spPr bwMode="auto">
              <a:xfrm>
                <a:off x="0" y="728335"/>
                <a:ext cx="2534920" cy="2211355"/>
              </a:xfrm>
              <a:prstGeom prst="rect">
                <a:avLst/>
              </a:prstGeom>
              <a:noFill/>
              <a:ln w="19050">
                <a:solidFill>
                  <a:schemeClr val="accent1"/>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eaLnBrk="1" hangingPunct="1">
                  <a:lnSpc>
                    <a:spcPct val="130000"/>
                  </a:lnSpc>
                </a:pPr>
                <a:endParaRPr lang="zh-CN" altLang="en-US">
                  <a:solidFill>
                    <a:schemeClr val="bg1">
                      <a:lumMod val="50000"/>
                    </a:schemeClr>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sp>
            <p:nvSpPr>
              <p:cNvPr id="16" name="圆角矩形 17"/>
              <p:cNvSpPr>
                <a:spLocks noChangeArrowheads="1"/>
              </p:cNvSpPr>
              <p:nvPr/>
            </p:nvSpPr>
            <p:spPr bwMode="auto">
              <a:xfrm>
                <a:off x="734871" y="309341"/>
                <a:ext cx="1065176" cy="780820"/>
              </a:xfrm>
              <a:prstGeom prst="roundRect">
                <a:avLst>
                  <a:gd name="adj" fmla="val 16667"/>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lnSpc>
                    <a:spcPct val="130000"/>
                  </a:lnSpc>
                </a:pPr>
                <a:endParaRPr lang="zh-CN" altLang="en-US">
                  <a:solidFill>
                    <a:schemeClr val="bg1">
                      <a:lumMod val="50000"/>
                    </a:schemeClr>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grpSp>
        <p:sp>
          <p:nvSpPr>
            <p:cNvPr id="14" name="Freeform 394"/>
            <p:cNvSpPr>
              <a:spLocks noEditPoints="1"/>
            </p:cNvSpPr>
            <p:nvPr/>
          </p:nvSpPr>
          <p:spPr bwMode="auto">
            <a:xfrm>
              <a:off x="1259688" y="634717"/>
              <a:ext cx="501650" cy="434975"/>
            </a:xfrm>
            <a:custGeom>
              <a:avLst/>
              <a:gdLst>
                <a:gd name="T0" fmla="*/ 106909 w 183"/>
                <a:gd name="T1" fmla="*/ 2736 h 159"/>
                <a:gd name="T2" fmla="*/ 156252 w 183"/>
                <a:gd name="T3" fmla="*/ 43771 h 159"/>
                <a:gd name="T4" fmla="*/ 60308 w 183"/>
                <a:gd name="T5" fmla="*/ 43771 h 159"/>
                <a:gd name="T6" fmla="*/ 106909 w 183"/>
                <a:gd name="T7" fmla="*/ 2736 h 159"/>
                <a:gd name="T8" fmla="*/ 290573 w 183"/>
                <a:gd name="T9" fmla="*/ 87542 h 159"/>
                <a:gd name="T10" fmla="*/ 402965 w 183"/>
                <a:gd name="T11" fmla="*/ 134049 h 159"/>
                <a:gd name="T12" fmla="*/ 446825 w 183"/>
                <a:gd name="T13" fmla="*/ 246212 h 159"/>
                <a:gd name="T14" fmla="*/ 402965 w 183"/>
                <a:gd name="T15" fmla="*/ 355640 h 159"/>
                <a:gd name="T16" fmla="*/ 290573 w 183"/>
                <a:gd name="T17" fmla="*/ 402147 h 159"/>
                <a:gd name="T18" fmla="*/ 180923 w 183"/>
                <a:gd name="T19" fmla="*/ 355640 h 159"/>
                <a:gd name="T20" fmla="*/ 134322 w 183"/>
                <a:gd name="T21" fmla="*/ 246212 h 159"/>
                <a:gd name="T22" fmla="*/ 180923 w 183"/>
                <a:gd name="T23" fmla="*/ 134049 h 159"/>
                <a:gd name="T24" fmla="*/ 290573 w 183"/>
                <a:gd name="T25" fmla="*/ 87542 h 159"/>
                <a:gd name="T26" fmla="*/ 271384 w 183"/>
                <a:gd name="T27" fmla="*/ 169613 h 159"/>
                <a:gd name="T28" fmla="*/ 208336 w 183"/>
                <a:gd name="T29" fmla="*/ 194234 h 159"/>
                <a:gd name="T30" fmla="*/ 216559 w 183"/>
                <a:gd name="T31" fmla="*/ 262626 h 159"/>
                <a:gd name="T32" fmla="*/ 260419 w 183"/>
                <a:gd name="T33" fmla="*/ 224327 h 159"/>
                <a:gd name="T34" fmla="*/ 271384 w 183"/>
                <a:gd name="T35" fmla="*/ 169613 h 159"/>
                <a:gd name="T36" fmla="*/ 367328 w 183"/>
                <a:gd name="T37" fmla="*/ 169613 h 159"/>
                <a:gd name="T38" fmla="*/ 290573 w 183"/>
                <a:gd name="T39" fmla="*/ 136785 h 159"/>
                <a:gd name="T40" fmla="*/ 216559 w 183"/>
                <a:gd name="T41" fmla="*/ 169613 h 159"/>
                <a:gd name="T42" fmla="*/ 183664 w 183"/>
                <a:gd name="T43" fmla="*/ 246212 h 159"/>
                <a:gd name="T44" fmla="*/ 216559 w 183"/>
                <a:gd name="T45" fmla="*/ 320076 h 159"/>
                <a:gd name="T46" fmla="*/ 290573 w 183"/>
                <a:gd name="T47" fmla="*/ 352904 h 159"/>
                <a:gd name="T48" fmla="*/ 367328 w 183"/>
                <a:gd name="T49" fmla="*/ 320076 h 159"/>
                <a:gd name="T50" fmla="*/ 397482 w 183"/>
                <a:gd name="T51" fmla="*/ 246212 h 159"/>
                <a:gd name="T52" fmla="*/ 367328 w 183"/>
                <a:gd name="T53" fmla="*/ 169613 h 159"/>
                <a:gd name="T54" fmla="*/ 211077 w 183"/>
                <a:gd name="T55" fmla="*/ 0 h 159"/>
                <a:gd name="T56" fmla="*/ 175440 w 183"/>
                <a:gd name="T57" fmla="*/ 65657 h 159"/>
                <a:gd name="T58" fmla="*/ 57566 w 183"/>
                <a:gd name="T59" fmla="*/ 65657 h 159"/>
                <a:gd name="T60" fmla="*/ 0 w 183"/>
                <a:gd name="T61" fmla="*/ 123106 h 159"/>
                <a:gd name="T62" fmla="*/ 0 w 183"/>
                <a:gd name="T63" fmla="*/ 374790 h 159"/>
                <a:gd name="T64" fmla="*/ 57566 w 183"/>
                <a:gd name="T65" fmla="*/ 434975 h 159"/>
                <a:gd name="T66" fmla="*/ 441342 w 183"/>
                <a:gd name="T67" fmla="*/ 434975 h 159"/>
                <a:gd name="T68" fmla="*/ 501650 w 183"/>
                <a:gd name="T69" fmla="*/ 374790 h 159"/>
                <a:gd name="T70" fmla="*/ 501650 w 183"/>
                <a:gd name="T71" fmla="*/ 123106 h 159"/>
                <a:gd name="T72" fmla="*/ 441342 w 183"/>
                <a:gd name="T73" fmla="*/ 65657 h 159"/>
                <a:gd name="T74" fmla="*/ 422154 w 183"/>
                <a:gd name="T75" fmla="*/ 65657 h 159"/>
                <a:gd name="T76" fmla="*/ 383776 w 183"/>
                <a:gd name="T77" fmla="*/ 0 h 159"/>
                <a:gd name="T78" fmla="*/ 211077 w 183"/>
                <a:gd name="T79" fmla="*/ 0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3" h="159">
                  <a:moveTo>
                    <a:pt x="39" y="1"/>
                  </a:moveTo>
                  <a:cubicBezTo>
                    <a:pt x="48" y="1"/>
                    <a:pt x="55" y="8"/>
                    <a:pt x="57" y="16"/>
                  </a:cubicBezTo>
                  <a:cubicBezTo>
                    <a:pt x="22" y="16"/>
                    <a:pt x="22" y="16"/>
                    <a:pt x="22" y="16"/>
                  </a:cubicBezTo>
                  <a:cubicBezTo>
                    <a:pt x="23" y="8"/>
                    <a:pt x="30" y="1"/>
                    <a:pt x="39" y="1"/>
                  </a:cubicBezTo>
                  <a:close/>
                  <a:moveTo>
                    <a:pt x="106" y="32"/>
                  </a:moveTo>
                  <a:cubicBezTo>
                    <a:pt x="122" y="32"/>
                    <a:pt x="136" y="39"/>
                    <a:pt x="147" y="49"/>
                  </a:cubicBezTo>
                  <a:cubicBezTo>
                    <a:pt x="157" y="59"/>
                    <a:pt x="163" y="74"/>
                    <a:pt x="163" y="90"/>
                  </a:cubicBezTo>
                  <a:cubicBezTo>
                    <a:pt x="163" y="105"/>
                    <a:pt x="157" y="120"/>
                    <a:pt x="147" y="130"/>
                  </a:cubicBezTo>
                  <a:cubicBezTo>
                    <a:pt x="136" y="140"/>
                    <a:pt x="122" y="147"/>
                    <a:pt x="106" y="147"/>
                  </a:cubicBezTo>
                  <a:cubicBezTo>
                    <a:pt x="90" y="147"/>
                    <a:pt x="76" y="140"/>
                    <a:pt x="66" y="130"/>
                  </a:cubicBezTo>
                  <a:cubicBezTo>
                    <a:pt x="55" y="120"/>
                    <a:pt x="49" y="105"/>
                    <a:pt x="49" y="90"/>
                  </a:cubicBezTo>
                  <a:cubicBezTo>
                    <a:pt x="49" y="74"/>
                    <a:pt x="55" y="59"/>
                    <a:pt x="66" y="49"/>
                  </a:cubicBezTo>
                  <a:cubicBezTo>
                    <a:pt x="76" y="39"/>
                    <a:pt x="90" y="32"/>
                    <a:pt x="106" y="32"/>
                  </a:cubicBezTo>
                  <a:close/>
                  <a:moveTo>
                    <a:pt x="99" y="62"/>
                  </a:moveTo>
                  <a:cubicBezTo>
                    <a:pt x="92" y="57"/>
                    <a:pt x="81" y="62"/>
                    <a:pt x="76" y="71"/>
                  </a:cubicBezTo>
                  <a:cubicBezTo>
                    <a:pt x="70" y="81"/>
                    <a:pt x="72" y="92"/>
                    <a:pt x="79" y="96"/>
                  </a:cubicBezTo>
                  <a:cubicBezTo>
                    <a:pt x="86" y="100"/>
                    <a:pt x="90" y="92"/>
                    <a:pt x="95" y="82"/>
                  </a:cubicBezTo>
                  <a:cubicBezTo>
                    <a:pt x="101" y="73"/>
                    <a:pt x="106" y="66"/>
                    <a:pt x="99" y="62"/>
                  </a:cubicBezTo>
                  <a:close/>
                  <a:moveTo>
                    <a:pt x="134" y="62"/>
                  </a:moveTo>
                  <a:cubicBezTo>
                    <a:pt x="127" y="55"/>
                    <a:pt x="117" y="50"/>
                    <a:pt x="106" y="50"/>
                  </a:cubicBezTo>
                  <a:cubicBezTo>
                    <a:pt x="95" y="50"/>
                    <a:pt x="86" y="55"/>
                    <a:pt x="79" y="62"/>
                  </a:cubicBezTo>
                  <a:cubicBezTo>
                    <a:pt x="72" y="69"/>
                    <a:pt x="67" y="79"/>
                    <a:pt x="67" y="90"/>
                  </a:cubicBezTo>
                  <a:cubicBezTo>
                    <a:pt x="67" y="100"/>
                    <a:pt x="72" y="110"/>
                    <a:pt x="79" y="117"/>
                  </a:cubicBezTo>
                  <a:cubicBezTo>
                    <a:pt x="86" y="124"/>
                    <a:pt x="95" y="129"/>
                    <a:pt x="106" y="129"/>
                  </a:cubicBezTo>
                  <a:cubicBezTo>
                    <a:pt x="117" y="129"/>
                    <a:pt x="127" y="124"/>
                    <a:pt x="134" y="117"/>
                  </a:cubicBezTo>
                  <a:cubicBezTo>
                    <a:pt x="141" y="110"/>
                    <a:pt x="145" y="100"/>
                    <a:pt x="145" y="90"/>
                  </a:cubicBezTo>
                  <a:cubicBezTo>
                    <a:pt x="145" y="79"/>
                    <a:pt x="141" y="69"/>
                    <a:pt x="134" y="62"/>
                  </a:cubicBezTo>
                  <a:close/>
                  <a:moveTo>
                    <a:pt x="77" y="0"/>
                  </a:moveTo>
                  <a:cubicBezTo>
                    <a:pt x="64" y="24"/>
                    <a:pt x="64" y="24"/>
                    <a:pt x="64" y="24"/>
                  </a:cubicBezTo>
                  <a:cubicBezTo>
                    <a:pt x="21" y="24"/>
                    <a:pt x="21" y="24"/>
                    <a:pt x="21" y="24"/>
                  </a:cubicBezTo>
                  <a:cubicBezTo>
                    <a:pt x="9" y="24"/>
                    <a:pt x="0" y="34"/>
                    <a:pt x="0" y="45"/>
                  </a:cubicBezTo>
                  <a:cubicBezTo>
                    <a:pt x="0" y="137"/>
                    <a:pt x="0" y="137"/>
                    <a:pt x="0" y="137"/>
                  </a:cubicBezTo>
                  <a:cubicBezTo>
                    <a:pt x="0" y="149"/>
                    <a:pt x="9" y="159"/>
                    <a:pt x="21" y="159"/>
                  </a:cubicBezTo>
                  <a:cubicBezTo>
                    <a:pt x="161" y="159"/>
                    <a:pt x="161" y="159"/>
                    <a:pt x="161" y="159"/>
                  </a:cubicBezTo>
                  <a:cubicBezTo>
                    <a:pt x="173" y="159"/>
                    <a:pt x="183" y="149"/>
                    <a:pt x="183" y="137"/>
                  </a:cubicBezTo>
                  <a:cubicBezTo>
                    <a:pt x="183" y="45"/>
                    <a:pt x="183" y="45"/>
                    <a:pt x="183" y="45"/>
                  </a:cubicBezTo>
                  <a:cubicBezTo>
                    <a:pt x="183" y="34"/>
                    <a:pt x="173" y="24"/>
                    <a:pt x="161" y="24"/>
                  </a:cubicBezTo>
                  <a:cubicBezTo>
                    <a:pt x="154" y="24"/>
                    <a:pt x="154" y="24"/>
                    <a:pt x="154" y="24"/>
                  </a:cubicBezTo>
                  <a:cubicBezTo>
                    <a:pt x="140" y="0"/>
                    <a:pt x="140" y="0"/>
                    <a:pt x="140" y="0"/>
                  </a:cubicBezTo>
                  <a:lnTo>
                    <a:pt x="77" y="0"/>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lIns="80277" tIns="40139" rIns="80277" bIns="40139"/>
            <a:lstStyle/>
            <a:p>
              <a:pPr>
                <a:lnSpc>
                  <a:spcPct val="130000"/>
                </a:lnSpc>
              </a:pPr>
              <a:endParaRPr lang="zh-CN" altLang="en-US">
                <a:solidFill>
                  <a:schemeClr val="bg1">
                    <a:lumMod val="50000"/>
                  </a:schemeClr>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grpSp>
      <p:grpSp>
        <p:nvGrpSpPr>
          <p:cNvPr id="17" name="组合 18"/>
          <p:cNvGrpSpPr/>
          <p:nvPr/>
        </p:nvGrpSpPr>
        <p:grpSpPr>
          <a:xfrm>
            <a:off x="5811995" y="2369646"/>
            <a:ext cx="5513924" cy="4696445"/>
            <a:chOff x="0" y="0"/>
            <a:chExt cx="3021028" cy="3388845"/>
          </a:xfrm>
        </p:grpSpPr>
        <p:grpSp>
          <p:nvGrpSpPr>
            <p:cNvPr id="18" name="组合 19"/>
            <p:cNvGrpSpPr/>
            <p:nvPr/>
          </p:nvGrpSpPr>
          <p:grpSpPr>
            <a:xfrm>
              <a:off x="0" y="0"/>
              <a:ext cx="3021028" cy="3388845"/>
              <a:chOff x="0" y="0"/>
              <a:chExt cx="2534920" cy="2843553"/>
            </a:xfrm>
          </p:grpSpPr>
          <p:sp>
            <p:nvSpPr>
              <p:cNvPr id="22" name="矩形 23"/>
              <p:cNvSpPr>
                <a:spLocks noChangeArrowheads="1"/>
              </p:cNvSpPr>
              <p:nvPr/>
            </p:nvSpPr>
            <p:spPr bwMode="auto">
              <a:xfrm>
                <a:off x="0" y="485923"/>
                <a:ext cx="2534920" cy="2357630"/>
              </a:xfrm>
              <a:prstGeom prst="rect">
                <a:avLst/>
              </a:prstGeom>
              <a:noFill/>
              <a:ln w="19050">
                <a:solidFill>
                  <a:schemeClr val="accent2"/>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eaLnBrk="1" hangingPunct="1">
                  <a:lnSpc>
                    <a:spcPct val="130000"/>
                  </a:lnSpc>
                </a:pPr>
                <a:endParaRPr lang="zh-CN" altLang="en-US">
                  <a:solidFill>
                    <a:schemeClr val="bg1">
                      <a:lumMod val="50000"/>
                    </a:schemeClr>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sp>
            <p:nvSpPr>
              <p:cNvPr id="23" name="圆角矩形 24"/>
              <p:cNvSpPr>
                <a:spLocks noChangeArrowheads="1"/>
              </p:cNvSpPr>
              <p:nvPr/>
            </p:nvSpPr>
            <p:spPr bwMode="auto">
              <a:xfrm>
                <a:off x="734872" y="0"/>
                <a:ext cx="1065176" cy="889216"/>
              </a:xfrm>
              <a:prstGeom prst="roundRect">
                <a:avLst>
                  <a:gd name="adj" fmla="val 16667"/>
                </a:avLst>
              </a:pr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lnSpc>
                    <a:spcPct val="130000"/>
                  </a:lnSpc>
                </a:pPr>
                <a:endParaRPr lang="zh-CN" altLang="en-US">
                  <a:solidFill>
                    <a:schemeClr val="bg1">
                      <a:lumMod val="50000"/>
                    </a:schemeClr>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grpSp>
        <p:sp>
          <p:nvSpPr>
            <p:cNvPr id="21" name="Freeform 15"/>
            <p:cNvSpPr>
              <a:spLocks noEditPoints="1"/>
            </p:cNvSpPr>
            <p:nvPr/>
          </p:nvSpPr>
          <p:spPr bwMode="auto">
            <a:xfrm>
              <a:off x="1314457" y="417230"/>
              <a:ext cx="392112" cy="466725"/>
            </a:xfrm>
            <a:custGeom>
              <a:avLst/>
              <a:gdLst>
                <a:gd name="T0" fmla="*/ 188751 w 671"/>
                <a:gd name="T1" fmla="*/ 190667 h 798"/>
                <a:gd name="T2" fmla="*/ 188751 w 671"/>
                <a:gd name="T3" fmla="*/ 466725 h 798"/>
                <a:gd name="T4" fmla="*/ 392112 w 671"/>
                <a:gd name="T5" fmla="*/ 394786 h 798"/>
                <a:gd name="T6" fmla="*/ 392112 w 671"/>
                <a:gd name="T7" fmla="*/ 118728 h 798"/>
                <a:gd name="T8" fmla="*/ 188751 w 671"/>
                <a:gd name="T9" fmla="*/ 190667 h 798"/>
                <a:gd name="T10" fmla="*/ 170636 w 671"/>
                <a:gd name="T11" fmla="*/ 208213 h 798"/>
                <a:gd name="T12" fmla="*/ 170636 w 671"/>
                <a:gd name="T13" fmla="*/ 246814 h 798"/>
                <a:gd name="T14" fmla="*/ 133236 w 671"/>
                <a:gd name="T15" fmla="*/ 228684 h 798"/>
                <a:gd name="T16" fmla="*/ 133236 w 671"/>
                <a:gd name="T17" fmla="*/ 187158 h 798"/>
                <a:gd name="T18" fmla="*/ 170636 w 671"/>
                <a:gd name="T19" fmla="*/ 208213 h 798"/>
                <a:gd name="T20" fmla="*/ 337181 w 671"/>
                <a:gd name="T21" fmla="*/ 88900 h 798"/>
                <a:gd name="T22" fmla="*/ 326663 w 671"/>
                <a:gd name="T23" fmla="*/ 83636 h 798"/>
                <a:gd name="T24" fmla="*/ 130899 w 671"/>
                <a:gd name="T25" fmla="*/ 152066 h 798"/>
                <a:gd name="T26" fmla="*/ 125055 w 671"/>
                <a:gd name="T27" fmla="*/ 157330 h 798"/>
                <a:gd name="T28" fmla="*/ 125055 w 671"/>
                <a:gd name="T29" fmla="*/ 437482 h 798"/>
                <a:gd name="T30" fmla="*/ 178233 w 671"/>
                <a:gd name="T31" fmla="*/ 466140 h 798"/>
                <a:gd name="T32" fmla="*/ 178233 w 671"/>
                <a:gd name="T33" fmla="*/ 190667 h 798"/>
                <a:gd name="T34" fmla="*/ 134989 w 671"/>
                <a:gd name="T35" fmla="*/ 167857 h 798"/>
                <a:gd name="T36" fmla="*/ 135574 w 671"/>
                <a:gd name="T37" fmla="*/ 167272 h 798"/>
                <a:gd name="T38" fmla="*/ 331922 w 671"/>
                <a:gd name="T39" fmla="*/ 99428 h 798"/>
                <a:gd name="T40" fmla="*/ 337181 w 671"/>
                <a:gd name="T41" fmla="*/ 88900 h 798"/>
                <a:gd name="T42" fmla="*/ 45581 w 671"/>
                <a:gd name="T43" fmla="*/ 126332 h 798"/>
                <a:gd name="T44" fmla="*/ 45581 w 671"/>
                <a:gd name="T45" fmla="*/ 164348 h 798"/>
                <a:gd name="T46" fmla="*/ 8181 w 671"/>
                <a:gd name="T47" fmla="*/ 146217 h 798"/>
                <a:gd name="T48" fmla="*/ 8181 w 671"/>
                <a:gd name="T49" fmla="*/ 105276 h 798"/>
                <a:gd name="T50" fmla="*/ 45581 w 671"/>
                <a:gd name="T51" fmla="*/ 126332 h 798"/>
                <a:gd name="T52" fmla="*/ 212126 w 671"/>
                <a:gd name="T53" fmla="*/ 6434 h 798"/>
                <a:gd name="T54" fmla="*/ 202192 w 671"/>
                <a:gd name="T55" fmla="*/ 1170 h 798"/>
                <a:gd name="T56" fmla="*/ 5844 w 671"/>
                <a:gd name="T57" fmla="*/ 69599 h 798"/>
                <a:gd name="T58" fmla="*/ 0 w 671"/>
                <a:gd name="T59" fmla="*/ 74863 h 798"/>
                <a:gd name="T60" fmla="*/ 0 w 671"/>
                <a:gd name="T61" fmla="*/ 355600 h 798"/>
                <a:gd name="T62" fmla="*/ 53762 w 671"/>
                <a:gd name="T63" fmla="*/ 383674 h 798"/>
                <a:gd name="T64" fmla="*/ 53762 w 671"/>
                <a:gd name="T65" fmla="*/ 108786 h 798"/>
                <a:gd name="T66" fmla="*/ 9934 w 671"/>
                <a:gd name="T67" fmla="*/ 85391 h 798"/>
                <a:gd name="T68" fmla="*/ 10519 w 671"/>
                <a:gd name="T69" fmla="*/ 85391 h 798"/>
                <a:gd name="T70" fmla="*/ 206867 w 671"/>
                <a:gd name="T71" fmla="*/ 16961 h 798"/>
                <a:gd name="T72" fmla="*/ 212126 w 671"/>
                <a:gd name="T73" fmla="*/ 6434 h 798"/>
                <a:gd name="T74" fmla="*/ 108108 w 671"/>
                <a:gd name="T75" fmla="*/ 169612 h 798"/>
                <a:gd name="T76" fmla="*/ 108108 w 671"/>
                <a:gd name="T77" fmla="*/ 207628 h 798"/>
                <a:gd name="T78" fmla="*/ 70709 w 671"/>
                <a:gd name="T79" fmla="*/ 189497 h 798"/>
                <a:gd name="T80" fmla="*/ 70709 w 671"/>
                <a:gd name="T81" fmla="*/ 148557 h 798"/>
                <a:gd name="T82" fmla="*/ 108108 w 671"/>
                <a:gd name="T83" fmla="*/ 169612 h 798"/>
                <a:gd name="T84" fmla="*/ 274654 w 671"/>
                <a:gd name="T85" fmla="*/ 49714 h 798"/>
                <a:gd name="T86" fmla="*/ 264719 w 671"/>
                <a:gd name="T87" fmla="*/ 44450 h 798"/>
                <a:gd name="T88" fmla="*/ 68371 w 671"/>
                <a:gd name="T89" fmla="*/ 112880 h 798"/>
                <a:gd name="T90" fmla="*/ 62528 w 671"/>
                <a:gd name="T91" fmla="*/ 118143 h 798"/>
                <a:gd name="T92" fmla="*/ 62528 w 671"/>
                <a:gd name="T93" fmla="*/ 398880 h 798"/>
                <a:gd name="T94" fmla="*/ 116290 w 671"/>
                <a:gd name="T95" fmla="*/ 426954 h 798"/>
                <a:gd name="T96" fmla="*/ 116290 w 671"/>
                <a:gd name="T97" fmla="*/ 152066 h 798"/>
                <a:gd name="T98" fmla="*/ 72462 w 671"/>
                <a:gd name="T99" fmla="*/ 128671 h 798"/>
                <a:gd name="T100" fmla="*/ 73046 w 671"/>
                <a:gd name="T101" fmla="*/ 128086 h 798"/>
                <a:gd name="T102" fmla="*/ 269394 w 671"/>
                <a:gd name="T103" fmla="*/ 60241 h 798"/>
                <a:gd name="T104" fmla="*/ 274654 w 671"/>
                <a:gd name="T105" fmla="*/ 49714 h 7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71" h="798">
                  <a:moveTo>
                    <a:pt x="323" y="326"/>
                  </a:moveTo>
                  <a:lnTo>
                    <a:pt x="323" y="798"/>
                  </a:lnTo>
                  <a:lnTo>
                    <a:pt x="671" y="675"/>
                  </a:lnTo>
                  <a:lnTo>
                    <a:pt x="671" y="203"/>
                  </a:lnTo>
                  <a:lnTo>
                    <a:pt x="323" y="326"/>
                  </a:lnTo>
                  <a:close/>
                  <a:moveTo>
                    <a:pt x="292" y="356"/>
                  </a:moveTo>
                  <a:lnTo>
                    <a:pt x="292" y="422"/>
                  </a:lnTo>
                  <a:cubicBezTo>
                    <a:pt x="260" y="416"/>
                    <a:pt x="228" y="391"/>
                    <a:pt x="228" y="391"/>
                  </a:cubicBezTo>
                  <a:lnTo>
                    <a:pt x="228" y="320"/>
                  </a:lnTo>
                  <a:cubicBezTo>
                    <a:pt x="267" y="352"/>
                    <a:pt x="292" y="356"/>
                    <a:pt x="292" y="356"/>
                  </a:cubicBezTo>
                  <a:close/>
                  <a:moveTo>
                    <a:pt x="577" y="152"/>
                  </a:moveTo>
                  <a:cubicBezTo>
                    <a:pt x="575" y="145"/>
                    <a:pt x="567" y="141"/>
                    <a:pt x="559" y="143"/>
                  </a:cubicBezTo>
                  <a:lnTo>
                    <a:pt x="224" y="260"/>
                  </a:lnTo>
                  <a:cubicBezTo>
                    <a:pt x="219" y="261"/>
                    <a:pt x="215" y="265"/>
                    <a:pt x="214" y="269"/>
                  </a:cubicBezTo>
                  <a:lnTo>
                    <a:pt x="214" y="748"/>
                  </a:lnTo>
                  <a:cubicBezTo>
                    <a:pt x="226" y="772"/>
                    <a:pt x="275" y="797"/>
                    <a:pt x="305" y="797"/>
                  </a:cubicBezTo>
                  <a:lnTo>
                    <a:pt x="305" y="326"/>
                  </a:lnTo>
                  <a:cubicBezTo>
                    <a:pt x="289" y="324"/>
                    <a:pt x="253" y="305"/>
                    <a:pt x="231" y="287"/>
                  </a:cubicBezTo>
                  <a:cubicBezTo>
                    <a:pt x="231" y="286"/>
                    <a:pt x="232" y="286"/>
                    <a:pt x="232" y="286"/>
                  </a:cubicBezTo>
                  <a:lnTo>
                    <a:pt x="568" y="170"/>
                  </a:lnTo>
                  <a:cubicBezTo>
                    <a:pt x="575" y="167"/>
                    <a:pt x="579" y="159"/>
                    <a:pt x="577" y="152"/>
                  </a:cubicBezTo>
                  <a:close/>
                  <a:moveTo>
                    <a:pt x="78" y="216"/>
                  </a:moveTo>
                  <a:lnTo>
                    <a:pt x="78" y="281"/>
                  </a:lnTo>
                  <a:cubicBezTo>
                    <a:pt x="46" y="275"/>
                    <a:pt x="14" y="250"/>
                    <a:pt x="14" y="250"/>
                  </a:cubicBezTo>
                  <a:lnTo>
                    <a:pt x="14" y="180"/>
                  </a:lnTo>
                  <a:cubicBezTo>
                    <a:pt x="53" y="212"/>
                    <a:pt x="78" y="216"/>
                    <a:pt x="78" y="216"/>
                  </a:cubicBezTo>
                  <a:close/>
                  <a:moveTo>
                    <a:pt x="363" y="11"/>
                  </a:moveTo>
                  <a:cubicBezTo>
                    <a:pt x="361" y="4"/>
                    <a:pt x="353" y="0"/>
                    <a:pt x="346" y="2"/>
                  </a:cubicBezTo>
                  <a:lnTo>
                    <a:pt x="10" y="119"/>
                  </a:lnTo>
                  <a:cubicBezTo>
                    <a:pt x="5" y="121"/>
                    <a:pt x="2" y="124"/>
                    <a:pt x="0" y="128"/>
                  </a:cubicBezTo>
                  <a:lnTo>
                    <a:pt x="0" y="608"/>
                  </a:lnTo>
                  <a:cubicBezTo>
                    <a:pt x="12" y="631"/>
                    <a:pt x="61" y="656"/>
                    <a:pt x="92" y="656"/>
                  </a:cubicBezTo>
                  <a:lnTo>
                    <a:pt x="92" y="186"/>
                  </a:lnTo>
                  <a:cubicBezTo>
                    <a:pt x="76" y="183"/>
                    <a:pt x="40" y="164"/>
                    <a:pt x="17" y="146"/>
                  </a:cubicBezTo>
                  <a:cubicBezTo>
                    <a:pt x="18" y="146"/>
                    <a:pt x="18" y="146"/>
                    <a:pt x="18" y="146"/>
                  </a:cubicBezTo>
                  <a:lnTo>
                    <a:pt x="354" y="29"/>
                  </a:lnTo>
                  <a:cubicBezTo>
                    <a:pt x="362" y="26"/>
                    <a:pt x="366" y="19"/>
                    <a:pt x="363" y="11"/>
                  </a:cubicBezTo>
                  <a:close/>
                  <a:moveTo>
                    <a:pt x="185" y="290"/>
                  </a:moveTo>
                  <a:lnTo>
                    <a:pt x="185" y="355"/>
                  </a:lnTo>
                  <a:cubicBezTo>
                    <a:pt x="153" y="349"/>
                    <a:pt x="121" y="324"/>
                    <a:pt x="121" y="324"/>
                  </a:cubicBezTo>
                  <a:lnTo>
                    <a:pt x="121" y="254"/>
                  </a:lnTo>
                  <a:cubicBezTo>
                    <a:pt x="160" y="286"/>
                    <a:pt x="185" y="290"/>
                    <a:pt x="185" y="290"/>
                  </a:cubicBezTo>
                  <a:close/>
                  <a:moveTo>
                    <a:pt x="470" y="85"/>
                  </a:moveTo>
                  <a:cubicBezTo>
                    <a:pt x="468" y="78"/>
                    <a:pt x="460" y="74"/>
                    <a:pt x="453" y="76"/>
                  </a:cubicBezTo>
                  <a:lnTo>
                    <a:pt x="117" y="193"/>
                  </a:lnTo>
                  <a:cubicBezTo>
                    <a:pt x="112" y="195"/>
                    <a:pt x="108" y="198"/>
                    <a:pt x="107" y="202"/>
                  </a:cubicBezTo>
                  <a:lnTo>
                    <a:pt x="107" y="682"/>
                  </a:lnTo>
                  <a:cubicBezTo>
                    <a:pt x="119" y="705"/>
                    <a:pt x="168" y="730"/>
                    <a:pt x="199" y="730"/>
                  </a:cubicBezTo>
                  <a:lnTo>
                    <a:pt x="199" y="260"/>
                  </a:lnTo>
                  <a:cubicBezTo>
                    <a:pt x="183" y="257"/>
                    <a:pt x="146" y="238"/>
                    <a:pt x="124" y="220"/>
                  </a:cubicBezTo>
                  <a:cubicBezTo>
                    <a:pt x="125" y="220"/>
                    <a:pt x="125" y="220"/>
                    <a:pt x="125" y="219"/>
                  </a:cubicBezTo>
                  <a:lnTo>
                    <a:pt x="461" y="103"/>
                  </a:lnTo>
                  <a:cubicBezTo>
                    <a:pt x="469" y="100"/>
                    <a:pt x="473" y="93"/>
                    <a:pt x="470" y="85"/>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30000"/>
                </a:lnSpc>
              </a:pPr>
              <a:endParaRPr lang="zh-CN" altLang="en-US">
                <a:solidFill>
                  <a:schemeClr val="bg1">
                    <a:lumMod val="50000"/>
                  </a:schemeClr>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grpSp>
      <p:sp>
        <p:nvSpPr>
          <p:cNvPr id="69" name="圆角矩形 30"/>
          <p:cNvSpPr/>
          <p:nvPr/>
        </p:nvSpPr>
        <p:spPr>
          <a:xfrm>
            <a:off x="596065" y="3608793"/>
            <a:ext cx="4796610" cy="310387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noAutofit/>
          </a:bodyPr>
          <a:lstStyle/>
          <a:p>
            <a:pPr algn="ctr">
              <a:lnSpc>
                <a:spcPct val="130000"/>
              </a:lnSpc>
            </a:pPr>
            <a:r>
              <a:rPr lang="zh-CN" altLang="en-US" sz="2100" spc="316" dirty="0">
                <a:ln w="12700" cmpd="sng">
                  <a:noFill/>
                  <a:prstDash val="solid"/>
                  <a:miter lim="800000"/>
                </a:ln>
                <a:solidFill>
                  <a:schemeClr val="tx1"/>
                </a:solidFill>
                <a:latin typeface="华文细黑" panose="02010600040101010101" pitchFamily="2" charset="-122"/>
                <a:ea typeface="微软雅黑" panose="020B0503020204020204" pitchFamily="34" charset="-122"/>
                <a:cs typeface="+mn-ea"/>
                <a:sym typeface="华文细黑" panose="02010600040101010101" pitchFamily="2" charset="-122"/>
              </a:rPr>
              <a:t>报销时需要提供的原始凭证和附件：</a:t>
            </a:r>
          </a:p>
          <a:p>
            <a:pPr algn="ctr">
              <a:lnSpc>
                <a:spcPct val="130000"/>
              </a:lnSpc>
            </a:pPr>
            <a:endParaRPr sz="1300" dirty="0">
              <a:solidFill>
                <a:schemeClr val="tx2"/>
              </a:solidFill>
              <a:latin typeface="华文细黑" panose="02010600040101010101" pitchFamily="2" charset="-122"/>
              <a:ea typeface="微软雅黑" panose="020B0503020204020204" pitchFamily="34" charset="-122"/>
              <a:cs typeface="+mn-ea"/>
              <a:sym typeface="华文细黑" panose="02010600040101010101" pitchFamily="2" charset="-122"/>
            </a:endParaRPr>
          </a:p>
          <a:p>
            <a:pPr>
              <a:lnSpc>
                <a:spcPct val="130000"/>
              </a:lnSpc>
            </a:pPr>
            <a:r>
              <a:rPr lang="en-US" altLang="zh-CN" sz="2000" dirty="0" smtClean="0">
                <a:solidFill>
                  <a:schemeClr val="tx2"/>
                </a:solidFill>
                <a:latin typeface="华文细黑" panose="02010600040101010101" pitchFamily="2" charset="-122"/>
                <a:ea typeface="微软雅黑" panose="020B0503020204020204" pitchFamily="34" charset="-122"/>
                <a:cs typeface="+mn-ea"/>
                <a:sym typeface="华文细黑" panose="02010600040101010101" pitchFamily="2" charset="-122"/>
              </a:rPr>
              <a:t>1</a:t>
            </a:r>
            <a:r>
              <a:rPr lang="en-US" altLang="zh-CN" sz="2000" dirty="0">
                <a:solidFill>
                  <a:schemeClr val="tx2"/>
                </a:solidFill>
                <a:latin typeface="华文细黑" panose="02010600040101010101" pitchFamily="2" charset="-122"/>
                <a:ea typeface="微软雅黑" panose="020B0503020204020204" pitchFamily="34" charset="-122"/>
                <a:cs typeface="+mn-ea"/>
                <a:sym typeface="华文细黑" panose="02010600040101010101" pitchFamily="2" charset="-122"/>
              </a:rPr>
              <a:t>.</a:t>
            </a:r>
            <a:r>
              <a:rPr lang="zh-CN" altLang="en-US" sz="2000" dirty="0">
                <a:solidFill>
                  <a:schemeClr val="tx2"/>
                </a:solidFill>
                <a:latin typeface="华文细黑" panose="02010600040101010101" pitchFamily="2" charset="-122"/>
                <a:ea typeface="微软雅黑" panose="020B0503020204020204" pitchFamily="34" charset="-122"/>
                <a:cs typeface="+mn-ea"/>
                <a:sym typeface="华文细黑" panose="02010600040101010101" pitchFamily="2" charset="-122"/>
              </a:rPr>
              <a:t>审批完整的报销单</a:t>
            </a:r>
          </a:p>
          <a:p>
            <a:pPr>
              <a:lnSpc>
                <a:spcPct val="130000"/>
              </a:lnSpc>
            </a:pPr>
            <a:r>
              <a:rPr lang="en-US" altLang="zh-CN" sz="2000" dirty="0">
                <a:solidFill>
                  <a:schemeClr val="tx2"/>
                </a:solidFill>
                <a:latin typeface="华文细黑" panose="02010600040101010101" pitchFamily="2" charset="-122"/>
                <a:ea typeface="微软雅黑" panose="020B0503020204020204" pitchFamily="34" charset="-122"/>
                <a:cs typeface="+mn-ea"/>
                <a:sym typeface="华文细黑" panose="02010600040101010101" pitchFamily="2" charset="-122"/>
              </a:rPr>
              <a:t>2.</a:t>
            </a:r>
            <a:r>
              <a:rPr lang="zh-CN" altLang="en-US" sz="2000" dirty="0">
                <a:solidFill>
                  <a:schemeClr val="tx2"/>
                </a:solidFill>
                <a:latin typeface="华文细黑" panose="02010600040101010101" pitchFamily="2" charset="-122"/>
                <a:ea typeface="微软雅黑" panose="020B0503020204020204" pitchFamily="34" charset="-122"/>
                <a:cs typeface="+mn-ea"/>
                <a:sym typeface="华文细黑" panose="02010600040101010101" pitchFamily="2" charset="-122"/>
              </a:rPr>
              <a:t>经审批通过的学生活动方案或文件</a:t>
            </a:r>
          </a:p>
          <a:p>
            <a:pPr>
              <a:lnSpc>
                <a:spcPct val="130000"/>
              </a:lnSpc>
            </a:pPr>
            <a:r>
              <a:rPr lang="en-US" altLang="zh-CN" sz="2000" dirty="0">
                <a:solidFill>
                  <a:schemeClr val="tx2"/>
                </a:solidFill>
                <a:latin typeface="华文细黑" panose="02010600040101010101" pitchFamily="2" charset="-122"/>
                <a:ea typeface="微软雅黑" panose="020B0503020204020204" pitchFamily="34" charset="-122"/>
                <a:cs typeface="+mn-ea"/>
                <a:sym typeface="华文细黑" panose="02010600040101010101" pitchFamily="2" charset="-122"/>
              </a:rPr>
              <a:t>3.</a:t>
            </a:r>
            <a:r>
              <a:rPr lang="zh-CN" altLang="en-US" sz="2000" dirty="0">
                <a:solidFill>
                  <a:schemeClr val="tx2"/>
                </a:solidFill>
                <a:latin typeface="华文细黑" panose="02010600040101010101" pitchFamily="2" charset="-122"/>
                <a:ea typeface="微软雅黑" panose="020B0503020204020204" pitchFamily="34" charset="-122"/>
                <a:cs typeface="+mn-ea"/>
                <a:sym typeface="华文细黑" panose="02010600040101010101" pitchFamily="2" charset="-122"/>
              </a:rPr>
              <a:t>开支各项费用的正式发票及清单</a:t>
            </a:r>
          </a:p>
        </p:txBody>
      </p:sp>
      <p:sp>
        <p:nvSpPr>
          <p:cNvPr id="70" name="圆角矩形 31"/>
          <p:cNvSpPr/>
          <p:nvPr/>
        </p:nvSpPr>
        <p:spPr>
          <a:xfrm>
            <a:off x="5811995" y="4192776"/>
            <a:ext cx="5513924" cy="271519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noAutofit/>
          </a:bodyPr>
          <a:lstStyle/>
          <a:p>
            <a:pPr algn="ctr" defTabSz="963295">
              <a:lnSpc>
                <a:spcPct val="130000"/>
              </a:lnSpc>
              <a:defRPr/>
            </a:pPr>
            <a:r>
              <a:rPr lang="zh-CN" altLang="en-US" sz="2800" spc="316" dirty="0">
                <a:ln w="12700" cmpd="sng">
                  <a:noFill/>
                  <a:prstDash val="solid"/>
                  <a:miter lim="800000"/>
                </a:ln>
                <a:solidFill>
                  <a:schemeClr val="tx1"/>
                </a:solidFill>
                <a:latin typeface="华文细黑" panose="02010600040101010101" pitchFamily="2" charset="-122"/>
                <a:ea typeface="微软雅黑" panose="020B0503020204020204" pitchFamily="34" charset="-122"/>
                <a:cs typeface="+mn-ea"/>
                <a:sym typeface="华文细黑" panose="02010600040101010101" pitchFamily="2" charset="-122"/>
              </a:rPr>
              <a:t>常见</a:t>
            </a:r>
            <a:r>
              <a:rPr lang="zh-CN" altLang="en-US" sz="2800" spc="316" dirty="0" smtClean="0">
                <a:ln w="12700" cmpd="sng">
                  <a:noFill/>
                  <a:prstDash val="solid"/>
                  <a:miter lim="800000"/>
                </a:ln>
                <a:solidFill>
                  <a:schemeClr val="tx1"/>
                </a:solidFill>
                <a:latin typeface="华文细黑" panose="02010600040101010101" pitchFamily="2" charset="-122"/>
                <a:ea typeface="微软雅黑" panose="020B0503020204020204" pitchFamily="34" charset="-122"/>
                <a:cs typeface="+mn-ea"/>
                <a:sym typeface="华文细黑" panose="02010600040101010101" pitchFamily="2" charset="-122"/>
              </a:rPr>
              <a:t>问题和</a:t>
            </a:r>
            <a:r>
              <a:rPr lang="zh-CN" altLang="en-US" sz="2800" spc="316" dirty="0">
                <a:ln w="12700" cmpd="sng">
                  <a:noFill/>
                  <a:prstDash val="solid"/>
                  <a:miter lim="800000"/>
                </a:ln>
                <a:solidFill>
                  <a:schemeClr val="tx1"/>
                </a:solidFill>
                <a:latin typeface="华文细黑" panose="02010600040101010101" pitchFamily="2" charset="-122"/>
                <a:ea typeface="微软雅黑" panose="020B0503020204020204" pitchFamily="34" charset="-122"/>
                <a:cs typeface="+mn-ea"/>
                <a:sym typeface="华文细黑" panose="02010600040101010101" pitchFamily="2" charset="-122"/>
              </a:rPr>
              <a:t>注意事项：</a:t>
            </a:r>
          </a:p>
          <a:p>
            <a:pPr defTabSz="963295">
              <a:lnSpc>
                <a:spcPct val="130000"/>
              </a:lnSpc>
              <a:defRPr/>
            </a:pPr>
            <a:r>
              <a:rPr lang="en-US" altLang="zh-CN" sz="2000" dirty="0">
                <a:solidFill>
                  <a:schemeClr val="tx2"/>
                </a:solidFill>
                <a:latin typeface="华文细黑" panose="02010600040101010101" pitchFamily="2" charset="-122"/>
                <a:ea typeface="微软雅黑" panose="020B0503020204020204" pitchFamily="34" charset="-122"/>
                <a:cs typeface="+mn-ea"/>
                <a:sym typeface="华文细黑" panose="02010600040101010101" pitchFamily="2" charset="-122"/>
              </a:rPr>
              <a:t>1. </a:t>
            </a:r>
            <a:r>
              <a:rPr lang="zh-CN" altLang="en-US" sz="2000" dirty="0">
                <a:solidFill>
                  <a:schemeClr val="tx2"/>
                </a:solidFill>
                <a:latin typeface="华文细黑" panose="02010600040101010101" pitchFamily="2" charset="-122"/>
                <a:ea typeface="微软雅黑" panose="020B0503020204020204" pitchFamily="34" charset="-122"/>
                <a:cs typeface="+mn-ea"/>
                <a:sym typeface="华文细黑" panose="02010600040101010101" pitchFamily="2" charset="-122"/>
              </a:rPr>
              <a:t>学生活动费不得支出除学生以外的人员（如教职工）购买服装费用。</a:t>
            </a:r>
          </a:p>
          <a:p>
            <a:pPr defTabSz="963295">
              <a:lnSpc>
                <a:spcPct val="130000"/>
              </a:lnSpc>
              <a:defRPr/>
            </a:pPr>
            <a:r>
              <a:rPr lang="en-US" altLang="zh-CN" sz="2000" dirty="0">
                <a:solidFill>
                  <a:schemeClr val="tx2"/>
                </a:solidFill>
                <a:latin typeface="华文细黑" panose="02010600040101010101" pitchFamily="2" charset="-122"/>
                <a:ea typeface="微软雅黑" panose="020B0503020204020204" pitchFamily="34" charset="-122"/>
                <a:cs typeface="+mn-ea"/>
                <a:sym typeface="华文细黑" panose="02010600040101010101" pitchFamily="2" charset="-122"/>
              </a:rPr>
              <a:t>2. </a:t>
            </a:r>
            <a:r>
              <a:rPr lang="zh-CN" altLang="en-US" sz="2000" dirty="0">
                <a:solidFill>
                  <a:schemeClr val="tx2"/>
                </a:solidFill>
                <a:latin typeface="华文细黑" panose="02010600040101010101" pitchFamily="2" charset="-122"/>
                <a:ea typeface="微软雅黑" panose="020B0503020204020204" pitchFamily="34" charset="-122"/>
                <a:cs typeface="+mn-ea"/>
                <a:sym typeface="华文细黑" panose="02010600040101010101" pitchFamily="2" charset="-122"/>
              </a:rPr>
              <a:t>学生活动中给学生购买的保险，需在已通过审批的学生活动文件（方案）中注明确需购买的必要性，方可报销，否则不予报销。</a:t>
            </a:r>
          </a:p>
          <a:p>
            <a:pPr defTabSz="963295">
              <a:lnSpc>
                <a:spcPct val="130000"/>
              </a:lnSpc>
              <a:defRPr/>
            </a:pPr>
            <a:r>
              <a:rPr lang="en-US" altLang="zh-CN" sz="2000" dirty="0">
                <a:solidFill>
                  <a:schemeClr val="tx2"/>
                </a:solidFill>
                <a:latin typeface="华文细黑" panose="02010600040101010101" pitchFamily="2" charset="-122"/>
                <a:ea typeface="微软雅黑" panose="020B0503020204020204" pitchFamily="34" charset="-122"/>
                <a:cs typeface="+mn-ea"/>
                <a:sym typeface="华文细黑" panose="02010600040101010101" pitchFamily="2" charset="-122"/>
              </a:rPr>
              <a:t>3.</a:t>
            </a:r>
            <a:r>
              <a:rPr lang="zh-CN" altLang="en-US" sz="2000" dirty="0">
                <a:solidFill>
                  <a:schemeClr val="tx2"/>
                </a:solidFill>
                <a:latin typeface="华文细黑" panose="02010600040101010101" pitchFamily="2" charset="-122"/>
                <a:ea typeface="微软雅黑" panose="020B0503020204020204" pitchFamily="34" charset="-122"/>
                <a:cs typeface="+mn-ea"/>
                <a:sym typeface="华文细黑" panose="02010600040101010101" pitchFamily="2" charset="-122"/>
              </a:rPr>
              <a:t>报销时必须使用公务卡或对公转账方式。</a:t>
            </a:r>
          </a:p>
        </p:txBody>
      </p:sp>
      <p:sp>
        <p:nvSpPr>
          <p:cNvPr id="27" name="TextBox 8"/>
          <p:cNvSpPr txBox="1"/>
          <p:nvPr/>
        </p:nvSpPr>
        <p:spPr>
          <a:xfrm>
            <a:off x="1159129" y="357149"/>
            <a:ext cx="4652865" cy="446276"/>
          </a:xfrm>
          <a:prstGeom prst="rect">
            <a:avLst/>
          </a:prstGeom>
          <a:noFill/>
        </p:spPr>
        <p:txBody>
          <a:bodyPr wrap="square" lIns="0" tIns="0" rIns="0" bIns="0" rtlCol="0" anchor="ctr">
            <a:spAutoFit/>
          </a:bodyPr>
          <a:lstStyle/>
          <a:p>
            <a:pPr defTabSz="673100"/>
            <a:r>
              <a:rPr lang="zh-CN" altLang="en-US" sz="2900" dirty="0" smtClean="0">
                <a:solidFill>
                  <a:schemeClr val="accent1"/>
                </a:solidFill>
                <a:latin typeface="华文细黑" panose="02010600040101010101" pitchFamily="2" charset="-122"/>
                <a:ea typeface="微软雅黑" panose="020B0503020204020204" pitchFamily="34" charset="-122"/>
                <a:sym typeface="华文细黑" panose="02010600040101010101" pitchFamily="2" charset="-122"/>
              </a:rPr>
              <a:t>九、学生</a:t>
            </a:r>
            <a:r>
              <a:rPr lang="zh-CN" altLang="en-US" sz="2900" dirty="0">
                <a:solidFill>
                  <a:schemeClr val="accent1"/>
                </a:solidFill>
                <a:latin typeface="华文细黑" panose="02010600040101010101" pitchFamily="2" charset="-122"/>
                <a:ea typeface="微软雅黑" panose="020B0503020204020204" pitchFamily="34" charset="-122"/>
                <a:sym typeface="华文细黑" panose="02010600040101010101" pitchFamily="2" charset="-122"/>
              </a:rPr>
              <a:t>活动费</a:t>
            </a:r>
          </a:p>
        </p:txBody>
      </p:sp>
      <p:grpSp>
        <p:nvGrpSpPr>
          <p:cNvPr id="28" name="组合 27"/>
          <p:cNvGrpSpPr/>
          <p:nvPr/>
        </p:nvGrpSpPr>
        <p:grpSpPr>
          <a:xfrm>
            <a:off x="373708" y="310737"/>
            <a:ext cx="523056" cy="539100"/>
            <a:chOff x="431" y="464"/>
            <a:chExt cx="908" cy="935"/>
          </a:xfrm>
        </p:grpSpPr>
        <p:sp>
          <p:nvSpPr>
            <p:cNvPr id="31" name="矩形 30"/>
            <p:cNvSpPr/>
            <p:nvPr/>
          </p:nvSpPr>
          <p:spPr>
            <a:xfrm>
              <a:off x="431" y="464"/>
              <a:ext cx="783" cy="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4" tIns="60862" rIns="121724" bIns="60862" anchor="ctr"/>
            <a:lstStyle/>
            <a:p>
              <a:pPr algn="ctr">
                <a:defRPr/>
              </a:pPr>
              <a:endParaRPr lang="zh-CN" altLang="en-US" sz="2300">
                <a:latin typeface="华文细黑" panose="02010600040101010101" pitchFamily="2" charset="-122"/>
                <a:ea typeface="微软雅黑" panose="020B0503020204020204" pitchFamily="34" charset="-122"/>
                <a:sym typeface="华文细黑" panose="02010600040101010101" pitchFamily="2" charset="-122"/>
              </a:endParaRPr>
            </a:p>
          </p:txBody>
        </p:sp>
        <p:sp>
          <p:nvSpPr>
            <p:cNvPr id="32" name="矩形 31"/>
            <p:cNvSpPr/>
            <p:nvPr/>
          </p:nvSpPr>
          <p:spPr>
            <a:xfrm>
              <a:off x="817" y="881"/>
              <a:ext cx="522" cy="5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4" tIns="60862" rIns="121724" bIns="60862" anchor="ctr"/>
            <a:lstStyle/>
            <a:p>
              <a:pPr algn="ctr">
                <a:defRPr/>
              </a:pPr>
              <a:endParaRPr lang="zh-CN" altLang="en-US" sz="2300">
                <a:solidFill>
                  <a:schemeClr val="accent2"/>
                </a:solidFill>
                <a:latin typeface="华文细黑" panose="02010600040101010101" pitchFamily="2" charset="-122"/>
                <a:ea typeface="微软雅黑" panose="020B0503020204020204" pitchFamily="34" charset="-122"/>
                <a:sym typeface="华文细黑" panose="02010600040101010101" pitchFamily="2" charset="-122"/>
              </a:endParaRPr>
            </a:p>
          </p:txBody>
        </p:sp>
      </p:grpSp>
      <p:sp>
        <p:nvSpPr>
          <p:cNvPr id="33" name="圆角矩形 32"/>
          <p:cNvSpPr/>
          <p:nvPr/>
        </p:nvSpPr>
        <p:spPr>
          <a:xfrm>
            <a:off x="452711" y="1073502"/>
            <a:ext cx="10297144" cy="1296144"/>
          </a:xfrm>
          <a:prstGeom prst="roundRect">
            <a:avLst>
              <a:gd name="adj" fmla="val 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596064" y="1456085"/>
            <a:ext cx="9593221" cy="830997"/>
          </a:xfrm>
          <a:prstGeom prst="rect">
            <a:avLst/>
          </a:prstGeom>
        </p:spPr>
        <p:txBody>
          <a:bodyPr wrap="square">
            <a:spAutoFit/>
          </a:bodyPr>
          <a:lstStyle/>
          <a:p>
            <a:r>
              <a:rPr lang="zh-CN" altLang="en-US" sz="2400" dirty="0"/>
              <a:t>学生活动费是指开展学生文化体育等活动直接相关的交通费用、学生服装购买、租用或购买道具等各项支出。</a:t>
            </a: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down)">
                                      <p:cBhvr>
                                        <p:cTn id="16" dur="500"/>
                                        <p:tgtEl>
                                          <p:spTgt spid="6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down)">
                                      <p:cBhvr>
                                        <p:cTn id="1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ldLvl="0" animBg="1"/>
      <p:bldP spid="70"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flipV="1">
            <a:off x="0" y="7088633"/>
            <a:ext cx="12858750" cy="288032"/>
          </a:xfrm>
          <a:prstGeom prst="rect">
            <a:avLst/>
          </a:prstGeom>
          <a:solidFill>
            <a:srgbClr val="2A2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V="1">
            <a:off x="0" y="7008603"/>
            <a:ext cx="12858750" cy="800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
          <p:cNvGrpSpPr/>
          <p:nvPr/>
        </p:nvGrpSpPr>
        <p:grpSpPr>
          <a:xfrm>
            <a:off x="5668896" y="2586220"/>
            <a:ext cx="1520958" cy="1764312"/>
            <a:chOff x="5668896" y="2586220"/>
            <a:chExt cx="1520958" cy="1764312"/>
          </a:xfrm>
        </p:grpSpPr>
        <p:sp>
          <p:nvSpPr>
            <p:cNvPr id="19" name="六边形 18"/>
            <p:cNvSpPr/>
            <p:nvPr/>
          </p:nvSpPr>
          <p:spPr>
            <a:xfrm rot="5400000">
              <a:off x="5547219" y="2707897"/>
              <a:ext cx="1764312" cy="1520958"/>
            </a:xfrm>
            <a:prstGeom prst="hexagon">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F1BE08"/>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lnSpc>
                  <a:spcPct val="130000"/>
                </a:lnSpc>
                <a:spcBef>
                  <a:spcPts val="0"/>
                </a:spcBef>
                <a:spcAft>
                  <a:spcPts val="0"/>
                </a:spcAft>
              </a:pPr>
              <a:endParaRPr lang="zh-CN" altLang="en-US" sz="1900" kern="0">
                <a:solidFill>
                  <a:sysClr val="window" lastClr="FFFFFF"/>
                </a:solidFill>
                <a:latin typeface="Arial" panose="020B0604020202020204" pitchFamily="34" charset="0"/>
                <a:ea typeface="微软雅黑" panose="020B0503020204020204" pitchFamily="34" charset="-122"/>
                <a:cs typeface="+mn-ea"/>
              </a:endParaRPr>
            </a:p>
          </p:txBody>
        </p:sp>
        <p:sp>
          <p:nvSpPr>
            <p:cNvPr id="20" name="六边形 19"/>
            <p:cNvSpPr/>
            <p:nvPr/>
          </p:nvSpPr>
          <p:spPr>
            <a:xfrm rot="5400000">
              <a:off x="5675198" y="2818224"/>
              <a:ext cx="1508354" cy="1300305"/>
            </a:xfrm>
            <a:prstGeom prst="hexagon">
              <a:avLst/>
            </a:prstGeom>
            <a:solidFill>
              <a:srgbClr val="F1BE08"/>
            </a:solidFill>
            <a:ln w="25400" cap="flat" cmpd="sng" algn="ctr">
              <a:solidFill>
                <a:srgbClr val="F1BE08"/>
              </a:solidFill>
              <a:prstDash val="solid"/>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lnSpc>
                  <a:spcPct val="130000"/>
                </a:lnSpc>
                <a:spcBef>
                  <a:spcPts val="0"/>
                </a:spcBef>
                <a:spcAft>
                  <a:spcPts val="0"/>
                </a:spcAft>
              </a:pPr>
              <a:endParaRPr lang="zh-CN" altLang="en-US" sz="1900" kern="0">
                <a:solidFill>
                  <a:sysClr val="window" lastClr="FFFFFF"/>
                </a:solidFill>
                <a:latin typeface="Arial" panose="020B0604020202020204" pitchFamily="34" charset="0"/>
                <a:ea typeface="微软雅黑" panose="020B0503020204020204" pitchFamily="34" charset="-122"/>
                <a:cs typeface="+mn-ea"/>
              </a:endParaRPr>
            </a:p>
          </p:txBody>
        </p:sp>
      </p:grpSp>
      <p:sp>
        <p:nvSpPr>
          <p:cNvPr id="30" name="TextBox 4"/>
          <p:cNvSpPr txBox="1"/>
          <p:nvPr/>
        </p:nvSpPr>
        <p:spPr>
          <a:xfrm>
            <a:off x="5977255" y="2902585"/>
            <a:ext cx="1052830" cy="1130935"/>
          </a:xfrm>
          <a:prstGeom prst="rect">
            <a:avLst/>
          </a:prstGeom>
          <a:noFill/>
        </p:spPr>
        <p:txBody>
          <a:bodyPr wrap="square" rtlCol="0">
            <a:spAutoFit/>
          </a:bodyPr>
          <a:lstStyle/>
          <a:p>
            <a:pPr algn="ctr"/>
            <a:r>
              <a:rPr lang="en-US" altLang="zh-CN" sz="3375" dirty="0">
                <a:solidFill>
                  <a:schemeClr val="bg1"/>
                </a:solidFill>
                <a:latin typeface="Agency FB" panose="020B0503020202020204" pitchFamily="34" charset="0"/>
              </a:rPr>
              <a:t>Part </a:t>
            </a:r>
          </a:p>
          <a:p>
            <a:pPr algn="ctr"/>
            <a:r>
              <a:rPr lang="en-US" altLang="zh-CN" sz="3375" dirty="0" smtClean="0">
                <a:solidFill>
                  <a:schemeClr val="bg1"/>
                </a:solidFill>
                <a:latin typeface="Agency FB" panose="020B0503020202020204" pitchFamily="34" charset="0"/>
              </a:rPr>
              <a:t>02</a:t>
            </a:r>
            <a:endParaRPr lang="zh-CN" altLang="en-US" sz="3375" dirty="0">
              <a:solidFill>
                <a:schemeClr val="bg1"/>
              </a:solidFill>
              <a:latin typeface="Agency FB" panose="020B0503020202020204" pitchFamily="34" charset="0"/>
            </a:endParaRPr>
          </a:p>
        </p:txBody>
      </p:sp>
      <p:sp>
        <p:nvSpPr>
          <p:cNvPr id="31" name="矩形 30"/>
          <p:cNvSpPr/>
          <p:nvPr/>
        </p:nvSpPr>
        <p:spPr>
          <a:xfrm>
            <a:off x="4271069" y="4624437"/>
            <a:ext cx="3775393" cy="609398"/>
          </a:xfrm>
          <a:prstGeom prst="rect">
            <a:avLst/>
          </a:prstGeom>
          <a:effectLst/>
        </p:spPr>
        <p:txBody>
          <a:bodyPr wrap="none">
            <a:spAutoFit/>
          </a:bodyPr>
          <a:lstStyle/>
          <a:p>
            <a:pPr algn="r">
              <a:lnSpc>
                <a:spcPct val="120000"/>
              </a:lnSpc>
            </a:pPr>
            <a:r>
              <a:rPr lang="zh-CN" altLang="en-US" sz="2800" dirty="0" smtClean="0">
                <a:latin typeface="Arial" panose="020B0604020202020204" pitchFamily="34" charset="0"/>
                <a:ea typeface="微软雅黑" panose="020B0503020204020204" pitchFamily="34" charset="-122"/>
                <a:sym typeface="Arial" panose="020B0604020202020204" pitchFamily="34" charset="0"/>
              </a:rPr>
              <a:t>报销中的廉政风险分析</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500"/>
                                        <p:tgtEl>
                                          <p:spTgt spid="2"/>
                                        </p:tgtEl>
                                      </p:cBhvr>
                                    </p:animEffect>
                                    <p:anim calcmode="lin" valueType="num">
                                      <p:cBhvr>
                                        <p:cTn id="15" dur="1500" fill="hold"/>
                                        <p:tgtEl>
                                          <p:spTgt spid="2"/>
                                        </p:tgtEl>
                                        <p:attrNameLst>
                                          <p:attrName>style.rotation</p:attrName>
                                        </p:attrNameLst>
                                      </p:cBhvr>
                                      <p:tavLst>
                                        <p:tav tm="0">
                                          <p:val>
                                            <p:fltVal val="720"/>
                                          </p:val>
                                        </p:tav>
                                        <p:tav tm="100000">
                                          <p:val>
                                            <p:fltVal val="0"/>
                                          </p:val>
                                        </p:tav>
                                      </p:tavLst>
                                    </p:anim>
                                    <p:anim calcmode="lin" valueType="num">
                                      <p:cBhvr>
                                        <p:cTn id="16" dur="1500" fill="hold"/>
                                        <p:tgtEl>
                                          <p:spTgt spid="2"/>
                                        </p:tgtEl>
                                        <p:attrNameLst>
                                          <p:attrName>ppt_h</p:attrName>
                                        </p:attrNameLst>
                                      </p:cBhvr>
                                      <p:tavLst>
                                        <p:tav tm="0">
                                          <p:val>
                                            <p:fltVal val="0"/>
                                          </p:val>
                                        </p:tav>
                                        <p:tav tm="100000">
                                          <p:val>
                                            <p:strVal val="#ppt_h"/>
                                          </p:val>
                                        </p:tav>
                                      </p:tavLst>
                                    </p:anim>
                                    <p:anim calcmode="lin" valueType="num">
                                      <p:cBhvr>
                                        <p:cTn id="17" dur="1500" fill="hold"/>
                                        <p:tgtEl>
                                          <p:spTgt spid="2"/>
                                        </p:tgtEl>
                                        <p:attrNameLst>
                                          <p:attrName>ppt_w</p:attrName>
                                        </p:attrNameLst>
                                      </p:cBhvr>
                                      <p:tavLst>
                                        <p:tav tm="0">
                                          <p:val>
                                            <p:fltVal val="0"/>
                                          </p:val>
                                        </p:tav>
                                        <p:tav tm="100000">
                                          <p:val>
                                            <p:strVal val="#ppt_w"/>
                                          </p:val>
                                        </p:tav>
                                      </p:tavLst>
                                    </p:anim>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30"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33336" y="303957"/>
            <a:ext cx="10411734" cy="861774"/>
            <a:chOff x="1182521" y="1099639"/>
            <a:chExt cx="8165010" cy="817134"/>
          </a:xfrm>
        </p:grpSpPr>
        <p:grpSp>
          <p:nvGrpSpPr>
            <p:cNvPr id="22" name="组合 21"/>
            <p:cNvGrpSpPr/>
            <p:nvPr/>
          </p:nvGrpSpPr>
          <p:grpSpPr>
            <a:xfrm flipH="1">
              <a:off x="1182521" y="1099639"/>
              <a:ext cx="8165010" cy="817134"/>
              <a:chOff x="-2935279" y="1400331"/>
              <a:chExt cx="12889716" cy="1289974"/>
            </a:xfrm>
          </p:grpSpPr>
          <p:sp>
            <p:nvSpPr>
              <p:cNvPr id="24" name="任意多边形: 形状 23"/>
              <p:cNvSpPr/>
              <p:nvPr/>
            </p:nvSpPr>
            <p:spPr>
              <a:xfrm rot="5400000">
                <a:off x="-969314" y="-565634"/>
                <a:ext cx="1289974" cy="5221903"/>
              </a:xfrm>
              <a:custGeom>
                <a:avLst/>
                <a:gdLst>
                  <a:gd name="connsiteX0" fmla="*/ 0 w 740926"/>
                  <a:gd name="connsiteY0" fmla="*/ 6553433 h 6553433"/>
                  <a:gd name="connsiteX1" fmla="*/ 0 w 740926"/>
                  <a:gd name="connsiteY1" fmla="*/ 0 h 6553433"/>
                  <a:gd name="connsiteX2" fmla="*/ 740926 w 740926"/>
                  <a:gd name="connsiteY2" fmla="*/ 0 h 6553433"/>
                  <a:gd name="connsiteX3" fmla="*/ 740926 w 740926"/>
                  <a:gd name="connsiteY3" fmla="*/ 6553433 h 6553433"/>
                  <a:gd name="connsiteX4" fmla="*/ 370463 w 740926"/>
                  <a:gd name="connsiteY4" fmla="*/ 6152843 h 6553433"/>
                  <a:gd name="connsiteX5" fmla="*/ 0 w 740926"/>
                  <a:gd name="connsiteY5" fmla="*/ 6553433 h 655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6" h="6553433">
                    <a:moveTo>
                      <a:pt x="0" y="6553433"/>
                    </a:moveTo>
                    <a:lnTo>
                      <a:pt x="0" y="0"/>
                    </a:lnTo>
                    <a:lnTo>
                      <a:pt x="740926" y="0"/>
                    </a:lnTo>
                    <a:lnTo>
                      <a:pt x="740926" y="6553433"/>
                    </a:lnTo>
                    <a:lnTo>
                      <a:pt x="370463" y="6152843"/>
                    </a:lnTo>
                    <a:lnTo>
                      <a:pt x="0" y="65534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5" name="矩形 24"/>
              <p:cNvSpPr/>
              <p:nvPr/>
            </p:nvSpPr>
            <p:spPr>
              <a:xfrm rot="16200000" flipH="1">
                <a:off x="4999152" y="-2264982"/>
                <a:ext cx="1289967" cy="862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3" name="矩形 22"/>
            <p:cNvSpPr/>
            <p:nvPr/>
          </p:nvSpPr>
          <p:spPr>
            <a:xfrm flipH="1">
              <a:off x="1513941" y="1282036"/>
              <a:ext cx="7628766" cy="452343"/>
            </a:xfrm>
            <a:prstGeom prst="rect">
              <a:avLst/>
            </a:prstGeom>
          </p:spPr>
          <p:txBody>
            <a:bodyPr wrap="square">
              <a:spAutoFit/>
            </a:bodyPr>
            <a:lstStyle/>
            <a:p>
              <a:endParaRPr lang="zh-CN" altLang="en-US" sz="2500" b="1" dirty="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933336" y="383556"/>
            <a:ext cx="4298437" cy="589816"/>
          </a:xfrm>
          <a:prstGeom prst="rect">
            <a:avLst/>
          </a:prstGeom>
        </p:spPr>
        <p:txBody>
          <a:bodyPr wrap="none" lIns="96433" tIns="48216" rIns="96433" bIns="48216">
            <a:spAutoFit/>
          </a:bodyPr>
          <a:lstStyle/>
          <a:p>
            <a:r>
              <a:rPr lang="zh-CN" altLang="en-US" sz="3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日常报销中的廉政风险</a:t>
            </a:r>
          </a:p>
        </p:txBody>
      </p:sp>
      <p:sp>
        <p:nvSpPr>
          <p:cNvPr id="16" name="圆角矩形 15"/>
          <p:cNvSpPr/>
          <p:nvPr/>
        </p:nvSpPr>
        <p:spPr>
          <a:xfrm>
            <a:off x="927226" y="1312069"/>
            <a:ext cx="10830741" cy="5688632"/>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lvl="0" indent="457200"/>
            <a:endParaRPr lang="en-US" altLang="zh-CN" sz="2400" dirty="0" smtClean="0">
              <a:solidFill>
                <a:prstClr val="black"/>
              </a:solidFill>
              <a:latin typeface="Calibri" panose="020F0502020204030204" pitchFamily="34" charset="0"/>
              <a:ea typeface="宋体" panose="02010600030101010101" pitchFamily="2" charset="-122"/>
            </a:endParaRPr>
          </a:p>
          <a:p>
            <a:pPr lvl="0" indent="457200"/>
            <a:endParaRPr lang="en-US" altLang="zh-CN" sz="2400" dirty="0">
              <a:solidFill>
                <a:prstClr val="black"/>
              </a:solidFill>
              <a:latin typeface="Calibri" panose="020F0502020204030204" pitchFamily="34" charset="0"/>
              <a:ea typeface="宋体" panose="02010600030101010101" pitchFamily="2" charset="-122"/>
            </a:endParaRPr>
          </a:p>
          <a:p>
            <a:pPr lvl="0" indent="457200"/>
            <a:r>
              <a:rPr lang="en-US" altLang="zh-CN" sz="2400" dirty="0" smtClean="0">
                <a:solidFill>
                  <a:prstClr val="black"/>
                </a:solidFill>
                <a:latin typeface="Calibri" panose="020F0502020204030204" pitchFamily="34" charset="0"/>
                <a:ea typeface="宋体" panose="02010600030101010101" pitchFamily="2" charset="-122"/>
              </a:rPr>
              <a:t>1</a:t>
            </a:r>
            <a:r>
              <a:rPr lang="en-US" altLang="zh-CN" sz="2400" dirty="0">
                <a:solidFill>
                  <a:prstClr val="black"/>
                </a:solidFill>
                <a:latin typeface="Calibri" panose="020F0502020204030204" pitchFamily="34" charset="0"/>
                <a:ea typeface="宋体" panose="02010600030101010101" pitchFamily="2" charset="-122"/>
              </a:rPr>
              <a:t>.</a:t>
            </a:r>
            <a:r>
              <a:rPr lang="zh-CN" altLang="en-US" sz="2400" dirty="0">
                <a:solidFill>
                  <a:prstClr val="black"/>
                </a:solidFill>
                <a:latin typeface="Calibri" panose="020F0502020204030204" pitchFamily="34" charset="0"/>
                <a:ea typeface="宋体" panose="02010600030101010101" pitchFamily="2" charset="-122"/>
              </a:rPr>
              <a:t>代替项目负责人签字</a:t>
            </a:r>
          </a:p>
          <a:p>
            <a:pPr lvl="0" indent="457200"/>
            <a:r>
              <a:rPr lang="en-US" altLang="zh-CN" sz="2400" dirty="0">
                <a:solidFill>
                  <a:prstClr val="black"/>
                </a:solidFill>
                <a:latin typeface="Calibri" panose="020F0502020204030204" pitchFamily="34" charset="0"/>
                <a:ea typeface="宋体" panose="02010600030101010101" pitchFamily="2" charset="-122"/>
              </a:rPr>
              <a:t>2.</a:t>
            </a:r>
            <a:r>
              <a:rPr lang="zh-CN" altLang="en-US" sz="2400" dirty="0">
                <a:solidFill>
                  <a:prstClr val="black"/>
                </a:solidFill>
                <a:latin typeface="Calibri" panose="020F0502020204030204" pitchFamily="34" charset="0"/>
                <a:ea typeface="宋体" panose="02010600030101010101" pitchFamily="2" charset="-122"/>
              </a:rPr>
              <a:t>代领酬金未附代领后转账至被代领人的转账截图</a:t>
            </a:r>
          </a:p>
          <a:p>
            <a:pPr lvl="0" indent="457200"/>
            <a:r>
              <a:rPr lang="en-US" altLang="zh-CN" sz="2400" dirty="0">
                <a:solidFill>
                  <a:prstClr val="black"/>
                </a:solidFill>
                <a:latin typeface="Calibri" panose="020F0502020204030204" pitchFamily="34" charset="0"/>
                <a:ea typeface="宋体" panose="02010600030101010101" pitchFamily="2" charset="-122"/>
              </a:rPr>
              <a:t>3</a:t>
            </a:r>
            <a:r>
              <a:rPr lang="en-US" altLang="zh-CN" sz="2400" dirty="0" smtClean="0">
                <a:solidFill>
                  <a:prstClr val="black"/>
                </a:solidFill>
                <a:latin typeface="Calibri" panose="020F0502020204030204" pitchFamily="34" charset="0"/>
                <a:ea typeface="宋体" panose="02010600030101010101" pitchFamily="2" charset="-122"/>
              </a:rPr>
              <a:t>.</a:t>
            </a:r>
            <a:r>
              <a:rPr lang="zh-CN" altLang="en-US" sz="2400" dirty="0">
                <a:solidFill>
                  <a:prstClr val="black"/>
                </a:solidFill>
                <a:latin typeface="Calibri" panose="020F0502020204030204" pitchFamily="34" charset="0"/>
                <a:ea typeface="宋体" panose="02010600030101010101" pitchFamily="2" charset="-122"/>
              </a:rPr>
              <a:t>代领出差补贴未向出差人</a:t>
            </a:r>
            <a:r>
              <a:rPr lang="zh-CN" altLang="en-US" sz="2400" dirty="0" smtClean="0">
                <a:solidFill>
                  <a:prstClr val="black"/>
                </a:solidFill>
                <a:latin typeface="Calibri" panose="020F0502020204030204" pitchFamily="34" charset="0"/>
                <a:ea typeface="宋体" panose="02010600030101010101" pitchFamily="2" charset="-122"/>
              </a:rPr>
              <a:t>转账</a:t>
            </a:r>
            <a:endParaRPr lang="en-US" altLang="zh-CN" sz="2400" dirty="0" smtClean="0">
              <a:solidFill>
                <a:prstClr val="black"/>
              </a:solidFill>
              <a:latin typeface="Calibri" panose="020F0502020204030204" pitchFamily="34" charset="0"/>
              <a:ea typeface="宋体" panose="02010600030101010101" pitchFamily="2" charset="-122"/>
            </a:endParaRPr>
          </a:p>
          <a:p>
            <a:pPr lvl="0" indent="457200"/>
            <a:r>
              <a:rPr lang="en-US" altLang="zh-CN" sz="2400" dirty="0" smtClean="0">
                <a:solidFill>
                  <a:prstClr val="black"/>
                </a:solidFill>
                <a:latin typeface="Calibri" panose="020F0502020204030204" pitchFamily="34" charset="0"/>
                <a:ea typeface="宋体" panose="02010600030101010101" pitchFamily="2" charset="-122"/>
              </a:rPr>
              <a:t>4.</a:t>
            </a:r>
            <a:r>
              <a:rPr lang="zh-CN" altLang="en-US" sz="2400" dirty="0" smtClean="0">
                <a:solidFill>
                  <a:prstClr val="black"/>
                </a:solidFill>
                <a:latin typeface="Calibri" panose="020F0502020204030204" pitchFamily="34" charset="0"/>
                <a:ea typeface="宋体" panose="02010600030101010101" pitchFamily="2" charset="-122"/>
              </a:rPr>
              <a:t>未按照培训规定报销伙食补贴或交通补贴，超范围报销伙食补贴</a:t>
            </a:r>
            <a:endParaRPr lang="zh-CN" altLang="en-US" sz="2400" dirty="0">
              <a:solidFill>
                <a:prstClr val="black"/>
              </a:solidFill>
              <a:latin typeface="Calibri" panose="020F0502020204030204" pitchFamily="34" charset="0"/>
              <a:ea typeface="宋体" panose="02010600030101010101" pitchFamily="2" charset="-122"/>
            </a:endParaRPr>
          </a:p>
          <a:p>
            <a:pPr lvl="0" indent="457200"/>
            <a:r>
              <a:rPr lang="en-US" altLang="zh-CN" sz="2400" dirty="0" smtClean="0">
                <a:solidFill>
                  <a:prstClr val="black"/>
                </a:solidFill>
                <a:latin typeface="Calibri" panose="020F0502020204030204" pitchFamily="34" charset="0"/>
                <a:ea typeface="宋体" panose="02010600030101010101" pitchFamily="2" charset="-122"/>
              </a:rPr>
              <a:t>5.</a:t>
            </a:r>
            <a:r>
              <a:rPr lang="zh-CN" altLang="en-US" sz="2400" dirty="0">
                <a:solidFill>
                  <a:prstClr val="black"/>
                </a:solidFill>
                <a:latin typeface="Calibri" panose="020F0502020204030204" pitchFamily="34" charset="0"/>
                <a:ea typeface="宋体" panose="02010600030101010101" pitchFamily="2" charset="-122"/>
              </a:rPr>
              <a:t>化整为零，将大额单项经济业务支出拆分多笔业务支付，故意规避内控监管</a:t>
            </a:r>
          </a:p>
          <a:p>
            <a:pPr lvl="0" indent="457200"/>
            <a:r>
              <a:rPr lang="en-US" altLang="zh-CN" sz="2400" dirty="0" smtClean="0">
                <a:solidFill>
                  <a:prstClr val="black"/>
                </a:solidFill>
                <a:latin typeface="Calibri" panose="020F0502020204030204" pitchFamily="34" charset="0"/>
                <a:ea typeface="宋体" panose="02010600030101010101" pitchFamily="2" charset="-122"/>
              </a:rPr>
              <a:t>6.</a:t>
            </a:r>
            <a:r>
              <a:rPr lang="zh-CN" altLang="en-US" sz="2400" dirty="0">
                <a:solidFill>
                  <a:prstClr val="black"/>
                </a:solidFill>
                <a:latin typeface="Calibri" panose="020F0502020204030204" pitchFamily="34" charset="0"/>
                <a:ea typeface="宋体" panose="02010600030101010101" pitchFamily="2" charset="-122"/>
              </a:rPr>
              <a:t>随意调账变动支出，为提高预算执行率从其他项目调入支出，影响账务核算严肃性及准确性</a:t>
            </a:r>
          </a:p>
          <a:p>
            <a:pPr lvl="0" indent="457200"/>
            <a:r>
              <a:rPr lang="en-US" altLang="zh-CN" sz="2400" dirty="0" smtClean="0">
                <a:solidFill>
                  <a:prstClr val="black"/>
                </a:solidFill>
                <a:latin typeface="Calibri" panose="020F0502020204030204" pitchFamily="34" charset="0"/>
                <a:ea typeface="宋体" panose="02010600030101010101" pitchFamily="2" charset="-122"/>
              </a:rPr>
              <a:t>7.</a:t>
            </a:r>
            <a:r>
              <a:rPr lang="zh-CN" altLang="en-US" sz="2400" dirty="0">
                <a:solidFill>
                  <a:prstClr val="black"/>
                </a:solidFill>
                <a:latin typeface="Calibri" panose="020F0502020204030204" pitchFamily="34" charset="0"/>
                <a:ea typeface="宋体" panose="02010600030101010101" pitchFamily="2" charset="-122"/>
              </a:rPr>
              <a:t>利用虚假票据套取资金、通过编造虚假合同、虚构人员名单等方式虚报冒领劳务费、专家咨询费</a:t>
            </a:r>
          </a:p>
          <a:p>
            <a:pPr lvl="0" indent="457200"/>
            <a:r>
              <a:rPr lang="en-US" altLang="zh-CN" sz="2400" dirty="0" smtClean="0">
                <a:solidFill>
                  <a:prstClr val="black"/>
                </a:solidFill>
                <a:latin typeface="Calibri" panose="020F0502020204030204" pitchFamily="34" charset="0"/>
                <a:ea typeface="宋体" panose="02010600030101010101" pitchFamily="2" charset="-122"/>
              </a:rPr>
              <a:t>8.</a:t>
            </a:r>
            <a:r>
              <a:rPr lang="zh-CN" altLang="en-US" sz="2400" dirty="0">
                <a:solidFill>
                  <a:prstClr val="black"/>
                </a:solidFill>
                <a:latin typeface="Calibri" panose="020F0502020204030204" pitchFamily="34" charset="0"/>
                <a:ea typeface="宋体" panose="02010600030101010101" pitchFamily="2" charset="-122"/>
              </a:rPr>
              <a:t>给利益相关人员不合理发放劳务费用，并无法提供必要性、发放标准公允性等情况</a:t>
            </a:r>
            <a:r>
              <a:rPr lang="zh-CN" altLang="en-US" sz="2400" dirty="0" smtClean="0">
                <a:solidFill>
                  <a:prstClr val="black"/>
                </a:solidFill>
                <a:latin typeface="Calibri" panose="020F0502020204030204" pitchFamily="34" charset="0"/>
                <a:ea typeface="宋体" panose="02010600030101010101" pitchFamily="2" charset="-122"/>
              </a:rPr>
              <a:t>说明</a:t>
            </a:r>
            <a:endParaRPr lang="en-US" altLang="zh-CN" sz="2400" dirty="0" smtClean="0">
              <a:solidFill>
                <a:prstClr val="black"/>
              </a:solidFill>
              <a:latin typeface="Calibri" panose="020F0502020204030204" pitchFamily="34" charset="0"/>
              <a:ea typeface="宋体" panose="02010600030101010101" pitchFamily="2" charset="-122"/>
            </a:endParaRPr>
          </a:p>
          <a:p>
            <a:pPr indent="457200"/>
            <a:r>
              <a:rPr lang="en-US" altLang="zh-CN" sz="2400" dirty="0" smtClean="0">
                <a:solidFill>
                  <a:prstClr val="black"/>
                </a:solidFill>
                <a:latin typeface="Calibri" panose="020F0502020204030204" pitchFamily="34" charset="0"/>
                <a:ea typeface="宋体" panose="02010600030101010101" pitchFamily="2" charset="-122"/>
              </a:rPr>
              <a:t>9.</a:t>
            </a:r>
            <a:r>
              <a:rPr lang="zh-CN" altLang="en-US" sz="2400" dirty="0">
                <a:solidFill>
                  <a:prstClr val="black"/>
                </a:solidFill>
                <a:latin typeface="Calibri" panose="020F0502020204030204" pitchFamily="34" charset="0"/>
                <a:ea typeface="宋体" panose="02010600030101010101" pitchFamily="2" charset="-122"/>
              </a:rPr>
              <a:t>在专家咨询费中列支毕业论文答辩费等与项目研究不相关的支出</a:t>
            </a:r>
            <a:endParaRPr lang="en-US" altLang="zh-CN" sz="2400" dirty="0">
              <a:solidFill>
                <a:prstClr val="black"/>
              </a:solidFill>
              <a:latin typeface="Calibri" panose="020F0502020204030204" pitchFamily="34" charset="0"/>
              <a:ea typeface="宋体" panose="02010600030101010101" pitchFamily="2" charset="-122"/>
            </a:endParaRPr>
          </a:p>
          <a:p>
            <a:pPr lvl="0" indent="457200"/>
            <a:endParaRPr lang="zh-CN" altLang="en-US" sz="2400" dirty="0">
              <a:solidFill>
                <a:prstClr val="black"/>
              </a:solidFill>
              <a:latin typeface="Calibri" panose="020F0502020204030204" pitchFamily="34" charset="0"/>
              <a:ea typeface="宋体" panose="02010600030101010101" pitchFamily="2" charset="-122"/>
            </a:endParaRPr>
          </a:p>
          <a:p>
            <a:pPr lvl="0" indent="457200"/>
            <a:endParaRPr lang="zh-CN" altLang="en-US" sz="2400" dirty="0">
              <a:solidFill>
                <a:prstClr val="black"/>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33336" y="303957"/>
            <a:ext cx="10411734" cy="861774"/>
            <a:chOff x="1182521" y="1099639"/>
            <a:chExt cx="8165010" cy="817134"/>
          </a:xfrm>
        </p:grpSpPr>
        <p:grpSp>
          <p:nvGrpSpPr>
            <p:cNvPr id="22" name="组合 21"/>
            <p:cNvGrpSpPr/>
            <p:nvPr/>
          </p:nvGrpSpPr>
          <p:grpSpPr>
            <a:xfrm flipH="1">
              <a:off x="1182521" y="1099639"/>
              <a:ext cx="8165010" cy="817134"/>
              <a:chOff x="-2935279" y="1400331"/>
              <a:chExt cx="12889716" cy="1289974"/>
            </a:xfrm>
          </p:grpSpPr>
          <p:sp>
            <p:nvSpPr>
              <p:cNvPr id="24" name="任意多边形: 形状 23"/>
              <p:cNvSpPr/>
              <p:nvPr/>
            </p:nvSpPr>
            <p:spPr>
              <a:xfrm rot="5400000">
                <a:off x="-969314" y="-565634"/>
                <a:ext cx="1289974" cy="5221903"/>
              </a:xfrm>
              <a:custGeom>
                <a:avLst/>
                <a:gdLst>
                  <a:gd name="connsiteX0" fmla="*/ 0 w 740926"/>
                  <a:gd name="connsiteY0" fmla="*/ 6553433 h 6553433"/>
                  <a:gd name="connsiteX1" fmla="*/ 0 w 740926"/>
                  <a:gd name="connsiteY1" fmla="*/ 0 h 6553433"/>
                  <a:gd name="connsiteX2" fmla="*/ 740926 w 740926"/>
                  <a:gd name="connsiteY2" fmla="*/ 0 h 6553433"/>
                  <a:gd name="connsiteX3" fmla="*/ 740926 w 740926"/>
                  <a:gd name="connsiteY3" fmla="*/ 6553433 h 6553433"/>
                  <a:gd name="connsiteX4" fmla="*/ 370463 w 740926"/>
                  <a:gd name="connsiteY4" fmla="*/ 6152843 h 6553433"/>
                  <a:gd name="connsiteX5" fmla="*/ 0 w 740926"/>
                  <a:gd name="connsiteY5" fmla="*/ 6553433 h 655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6" h="6553433">
                    <a:moveTo>
                      <a:pt x="0" y="6553433"/>
                    </a:moveTo>
                    <a:lnTo>
                      <a:pt x="0" y="0"/>
                    </a:lnTo>
                    <a:lnTo>
                      <a:pt x="740926" y="0"/>
                    </a:lnTo>
                    <a:lnTo>
                      <a:pt x="740926" y="6553433"/>
                    </a:lnTo>
                    <a:lnTo>
                      <a:pt x="370463" y="6152843"/>
                    </a:lnTo>
                    <a:lnTo>
                      <a:pt x="0" y="65534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5" name="矩形 24"/>
              <p:cNvSpPr/>
              <p:nvPr/>
            </p:nvSpPr>
            <p:spPr>
              <a:xfrm rot="16200000" flipH="1">
                <a:off x="4999152" y="-2264982"/>
                <a:ext cx="1289967" cy="862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3" name="矩形 22"/>
            <p:cNvSpPr/>
            <p:nvPr/>
          </p:nvSpPr>
          <p:spPr>
            <a:xfrm flipH="1">
              <a:off x="1513941" y="1282036"/>
              <a:ext cx="7628766" cy="452343"/>
            </a:xfrm>
            <a:prstGeom prst="rect">
              <a:avLst/>
            </a:prstGeom>
          </p:spPr>
          <p:txBody>
            <a:bodyPr wrap="square">
              <a:spAutoFit/>
            </a:bodyPr>
            <a:lstStyle/>
            <a:p>
              <a:endParaRPr lang="zh-CN" altLang="en-US" sz="2500" b="1" dirty="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933336" y="383556"/>
            <a:ext cx="4298437" cy="589816"/>
          </a:xfrm>
          <a:prstGeom prst="rect">
            <a:avLst/>
          </a:prstGeom>
        </p:spPr>
        <p:txBody>
          <a:bodyPr wrap="none" lIns="96433" tIns="48216" rIns="96433" bIns="48216">
            <a:spAutoFit/>
          </a:bodyPr>
          <a:lstStyle/>
          <a:p>
            <a:r>
              <a:rPr lang="zh-CN" altLang="en-US" sz="3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日常报销中的廉政风险</a:t>
            </a:r>
          </a:p>
        </p:txBody>
      </p:sp>
      <p:sp>
        <p:nvSpPr>
          <p:cNvPr id="16" name="圆角矩形 15"/>
          <p:cNvSpPr/>
          <p:nvPr/>
        </p:nvSpPr>
        <p:spPr>
          <a:xfrm>
            <a:off x="596728" y="1384077"/>
            <a:ext cx="11030262" cy="5472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lvl="0" indent="457200"/>
            <a:r>
              <a:rPr lang="en-US" altLang="zh-CN" sz="2400" dirty="0" smtClean="0">
                <a:solidFill>
                  <a:prstClr val="black"/>
                </a:solidFill>
                <a:latin typeface="Calibri" panose="020F0502020204030204" pitchFamily="34" charset="0"/>
                <a:ea typeface="宋体" panose="02010600030101010101" pitchFamily="2" charset="-122"/>
              </a:rPr>
              <a:t>10.</a:t>
            </a:r>
            <a:r>
              <a:rPr lang="zh-CN" altLang="en-US" sz="2400" dirty="0">
                <a:solidFill>
                  <a:prstClr val="black"/>
                </a:solidFill>
                <a:latin typeface="Calibri" panose="020F0502020204030204" pitchFamily="34" charset="0"/>
                <a:ea typeface="宋体" panose="02010600030101010101" pitchFamily="2" charset="-122"/>
              </a:rPr>
              <a:t>从项目中列支与项目无关的</a:t>
            </a:r>
            <a:r>
              <a:rPr lang="zh-CN" altLang="en-US" sz="2400" dirty="0" smtClean="0">
                <a:solidFill>
                  <a:prstClr val="black"/>
                </a:solidFill>
                <a:latin typeface="Calibri" panose="020F0502020204030204" pitchFamily="34" charset="0"/>
                <a:ea typeface="宋体" panose="02010600030101010101" pitchFamily="2" charset="-122"/>
              </a:rPr>
              <a:t>支出。例如</a:t>
            </a:r>
            <a:r>
              <a:rPr lang="zh-CN" altLang="en-US" sz="2400" dirty="0">
                <a:solidFill>
                  <a:prstClr val="black"/>
                </a:solidFill>
                <a:latin typeface="Calibri" panose="020F0502020204030204" pitchFamily="34" charset="0"/>
                <a:ea typeface="宋体" panose="02010600030101010101" pitchFamily="2" charset="-122"/>
              </a:rPr>
              <a:t>，从科研项目中列支与研究方向不符的版面费或者</a:t>
            </a:r>
            <a:r>
              <a:rPr lang="zh-CN" altLang="en-US" sz="2400" dirty="0" smtClean="0">
                <a:solidFill>
                  <a:prstClr val="black"/>
                </a:solidFill>
                <a:latin typeface="Calibri" panose="020F0502020204030204" pitchFamily="34" charset="0"/>
                <a:ea typeface="宋体" panose="02010600030101010101" pitchFamily="2" charset="-122"/>
              </a:rPr>
              <a:t>文章润色费，</a:t>
            </a:r>
            <a:r>
              <a:rPr lang="zh-CN" altLang="en-US" sz="2400" dirty="0">
                <a:solidFill>
                  <a:prstClr val="black"/>
                </a:solidFill>
                <a:latin typeface="Calibri" panose="020F0502020204030204" pitchFamily="34" charset="0"/>
                <a:ea typeface="宋体" panose="02010600030101010101" pitchFamily="2" charset="-122"/>
              </a:rPr>
              <a:t>或者报销与研究方向不相符的书籍购置费，列支与本项目无关的专利年</a:t>
            </a:r>
            <a:r>
              <a:rPr lang="zh-CN" altLang="en-US" sz="2400" dirty="0" smtClean="0">
                <a:solidFill>
                  <a:prstClr val="black"/>
                </a:solidFill>
                <a:latin typeface="Calibri" panose="020F0502020204030204" pitchFamily="34" charset="0"/>
                <a:ea typeface="宋体" panose="02010600030101010101" pitchFamily="2" charset="-122"/>
              </a:rPr>
              <a:t>费等。</a:t>
            </a:r>
            <a:endParaRPr lang="en-US" altLang="zh-CN" sz="2400" dirty="0" smtClean="0">
              <a:solidFill>
                <a:prstClr val="black"/>
              </a:solidFill>
              <a:latin typeface="Calibri" panose="020F0502020204030204" pitchFamily="34" charset="0"/>
              <a:ea typeface="宋体" panose="02010600030101010101" pitchFamily="2" charset="-122"/>
            </a:endParaRPr>
          </a:p>
          <a:p>
            <a:pPr lvl="0" indent="457200"/>
            <a:r>
              <a:rPr lang="en-US" altLang="zh-CN" sz="2400" dirty="0" smtClean="0">
                <a:solidFill>
                  <a:prstClr val="black"/>
                </a:solidFill>
                <a:latin typeface="Calibri" panose="020F0502020204030204" pitchFamily="34" charset="0"/>
                <a:ea typeface="宋体" panose="02010600030101010101" pitchFamily="2" charset="-122"/>
              </a:rPr>
              <a:t>11.</a:t>
            </a:r>
            <a:r>
              <a:rPr lang="zh-CN" altLang="en-US" sz="2400" dirty="0" smtClean="0">
                <a:solidFill>
                  <a:prstClr val="black"/>
                </a:solidFill>
                <a:latin typeface="Calibri" panose="020F0502020204030204" pitchFamily="34" charset="0"/>
                <a:ea typeface="宋体" panose="02010600030101010101" pitchFamily="2" charset="-122"/>
              </a:rPr>
              <a:t>从</a:t>
            </a:r>
            <a:r>
              <a:rPr lang="zh-CN" altLang="en-US" sz="2400" dirty="0">
                <a:solidFill>
                  <a:prstClr val="black"/>
                </a:solidFill>
                <a:latin typeface="Calibri" panose="020F0502020204030204" pitchFamily="34" charset="0"/>
                <a:ea typeface="宋体" panose="02010600030101010101" pitchFamily="2" charset="-122"/>
              </a:rPr>
              <a:t>项目列支个人物品费用</a:t>
            </a:r>
          </a:p>
          <a:p>
            <a:pPr lvl="0" indent="457200"/>
            <a:r>
              <a:rPr lang="zh-CN" altLang="en-US" sz="2400" dirty="0">
                <a:solidFill>
                  <a:prstClr val="black"/>
                </a:solidFill>
                <a:latin typeface="Calibri" panose="020F0502020204030204" pitchFamily="34" charset="0"/>
                <a:ea typeface="宋体" panose="02010600030101010101" pitchFamily="2" charset="-122"/>
              </a:rPr>
              <a:t>例如：从项目列支个人购买私用的物品费用，使用项目资金列支应当由个人负担的有关费用</a:t>
            </a:r>
          </a:p>
          <a:p>
            <a:pPr lvl="0" indent="457200"/>
            <a:r>
              <a:rPr lang="en-US" altLang="zh-CN" sz="2400" dirty="0" smtClean="0">
                <a:solidFill>
                  <a:prstClr val="black"/>
                </a:solidFill>
                <a:latin typeface="Calibri" panose="020F0502020204030204" pitchFamily="34" charset="0"/>
                <a:ea typeface="宋体" panose="02010600030101010101" pitchFamily="2" charset="-122"/>
              </a:rPr>
              <a:t>12.</a:t>
            </a:r>
            <a:r>
              <a:rPr lang="zh-CN" altLang="en-US" sz="2400" dirty="0">
                <a:solidFill>
                  <a:prstClr val="black"/>
                </a:solidFill>
                <a:latin typeface="Calibri" panose="020F0502020204030204" pitchFamily="34" charset="0"/>
                <a:ea typeface="宋体" panose="02010600030101010101" pitchFamily="2" charset="-122"/>
              </a:rPr>
              <a:t>委托不具备相关相关业务资质、能力或经营范围不符的单位开展测试化验加工任务</a:t>
            </a:r>
          </a:p>
          <a:p>
            <a:pPr lvl="0" indent="457200"/>
            <a:r>
              <a:rPr lang="en-US" altLang="zh-CN" sz="2400" dirty="0" smtClean="0">
                <a:solidFill>
                  <a:prstClr val="black"/>
                </a:solidFill>
                <a:latin typeface="Calibri" panose="020F0502020204030204" pitchFamily="34" charset="0"/>
                <a:ea typeface="宋体" panose="02010600030101010101" pitchFamily="2" charset="-122"/>
              </a:rPr>
              <a:t>13.</a:t>
            </a:r>
            <a:r>
              <a:rPr lang="zh-CN" altLang="en-US" sz="2400" dirty="0">
                <a:solidFill>
                  <a:prstClr val="black"/>
                </a:solidFill>
                <a:latin typeface="Calibri" panose="020F0502020204030204" pitchFamily="34" charset="0"/>
                <a:ea typeface="宋体" panose="02010600030101010101" pitchFamily="2" charset="-122"/>
              </a:rPr>
              <a:t>以测试化验加工费的名义转包科研任务</a:t>
            </a:r>
          </a:p>
          <a:p>
            <a:pPr lvl="0" indent="457200"/>
            <a:r>
              <a:rPr lang="en-US" altLang="zh-CN" sz="2400" dirty="0" smtClean="0">
                <a:solidFill>
                  <a:prstClr val="black"/>
                </a:solidFill>
                <a:latin typeface="Calibri" panose="020F0502020204030204" pitchFamily="34" charset="0"/>
                <a:ea typeface="宋体" panose="02010600030101010101" pitchFamily="2" charset="-122"/>
              </a:rPr>
              <a:t>14.</a:t>
            </a:r>
            <a:r>
              <a:rPr lang="zh-CN" altLang="en-US" sz="2400" dirty="0">
                <a:solidFill>
                  <a:prstClr val="black"/>
                </a:solidFill>
                <a:latin typeface="Calibri" panose="020F0502020204030204" pitchFamily="34" charset="0"/>
                <a:ea typeface="宋体" panose="02010600030101010101" pitchFamily="2" charset="-122"/>
              </a:rPr>
              <a:t>科研项目列支通用性操作系统、办公软件等非专用软件费用</a:t>
            </a:r>
          </a:p>
          <a:p>
            <a:pPr lvl="0" indent="457200"/>
            <a:r>
              <a:rPr lang="en-US" altLang="zh-CN" sz="2400" dirty="0" smtClean="0">
                <a:solidFill>
                  <a:prstClr val="black"/>
                </a:solidFill>
                <a:latin typeface="Calibri" panose="020F0502020204030204" pitchFamily="34" charset="0"/>
                <a:ea typeface="宋体" panose="02010600030101010101" pitchFamily="2" charset="-122"/>
              </a:rPr>
              <a:t>15.</a:t>
            </a:r>
            <a:r>
              <a:rPr lang="zh-CN" altLang="en-US" sz="2400" dirty="0" smtClean="0">
                <a:solidFill>
                  <a:prstClr val="black"/>
                </a:solidFill>
                <a:latin typeface="Calibri" panose="020F0502020204030204" pitchFamily="34" charset="0"/>
                <a:ea typeface="宋体" panose="02010600030101010101" pitchFamily="2" charset="-122"/>
              </a:rPr>
              <a:t>列支</a:t>
            </a:r>
            <a:r>
              <a:rPr lang="zh-CN" altLang="en-US" sz="2400" dirty="0">
                <a:solidFill>
                  <a:prstClr val="black"/>
                </a:solidFill>
                <a:latin typeface="Calibri" panose="020F0502020204030204" pitchFamily="34" charset="0"/>
                <a:ea typeface="宋体" panose="02010600030101010101" pitchFamily="2" charset="-122"/>
              </a:rPr>
              <a:t>旅游费、景点门票等个人消费支出</a:t>
            </a:r>
          </a:p>
          <a:p>
            <a:pPr lvl="0" indent="457200"/>
            <a:r>
              <a:rPr lang="en-US" altLang="zh-CN" sz="2400" dirty="0" smtClean="0">
                <a:solidFill>
                  <a:prstClr val="black"/>
                </a:solidFill>
                <a:latin typeface="Calibri" panose="020F0502020204030204" pitchFamily="34" charset="0"/>
                <a:ea typeface="宋体" panose="02010600030101010101" pitchFamily="2" charset="-122"/>
              </a:rPr>
              <a:t>16.</a:t>
            </a:r>
            <a:r>
              <a:rPr lang="zh-CN" altLang="en-US" sz="2400" dirty="0">
                <a:solidFill>
                  <a:prstClr val="black"/>
                </a:solidFill>
                <a:latin typeface="Calibri" panose="020F0502020204030204" pitchFamily="34" charset="0"/>
                <a:ea typeface="宋体" panose="02010600030101010101" pitchFamily="2" charset="-122"/>
              </a:rPr>
              <a:t>变相列支（如以访问学者名义）或直接列支课题组成员的劳务费、专家咨询费、科研绩效费（应从计提的间接费用</a:t>
            </a:r>
            <a:r>
              <a:rPr lang="en-US" altLang="zh-CN" sz="2400" dirty="0">
                <a:solidFill>
                  <a:prstClr val="black"/>
                </a:solidFill>
                <a:latin typeface="Calibri" panose="020F0502020204030204" pitchFamily="34" charset="0"/>
                <a:ea typeface="宋体" panose="02010600030101010101" pitchFamily="2" charset="-122"/>
              </a:rPr>
              <a:t>-</a:t>
            </a:r>
            <a:r>
              <a:rPr lang="zh-CN" altLang="en-US" sz="2400" dirty="0">
                <a:solidFill>
                  <a:prstClr val="black"/>
                </a:solidFill>
                <a:latin typeface="Calibri" panose="020F0502020204030204" pitchFamily="34" charset="0"/>
                <a:ea typeface="宋体" panose="02010600030101010101" pitchFamily="2" charset="-122"/>
              </a:rPr>
              <a:t>科研绩效中列支）</a:t>
            </a:r>
          </a:p>
          <a:p>
            <a:pPr lvl="0" indent="457200"/>
            <a:endParaRPr lang="zh-CN" altLang="en-US" sz="2400" dirty="0">
              <a:solidFill>
                <a:prstClr val="black"/>
              </a:solidFill>
              <a:latin typeface="Calibri" panose="020F0502020204030204" pitchFamily="34" charset="0"/>
              <a:ea typeface="宋体" panose="02010600030101010101" pitchFamily="2" charset="-122"/>
            </a:endParaRPr>
          </a:p>
          <a:p>
            <a:pPr lvl="0" indent="457200"/>
            <a:endParaRPr lang="zh-CN" altLang="en-US" sz="2400" dirty="0">
              <a:solidFill>
                <a:prstClr val="black"/>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21063" y="663997"/>
            <a:ext cx="5475684" cy="60310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33336" y="303957"/>
            <a:ext cx="10411734" cy="861774"/>
            <a:chOff x="1182521" y="1099639"/>
            <a:chExt cx="8165010" cy="817134"/>
          </a:xfrm>
        </p:grpSpPr>
        <p:grpSp>
          <p:nvGrpSpPr>
            <p:cNvPr id="4" name="组合 21"/>
            <p:cNvGrpSpPr/>
            <p:nvPr/>
          </p:nvGrpSpPr>
          <p:grpSpPr>
            <a:xfrm flipH="1">
              <a:off x="1182521" y="1099639"/>
              <a:ext cx="8165010" cy="817134"/>
              <a:chOff x="-2935279" y="1400331"/>
              <a:chExt cx="12889716" cy="1289974"/>
            </a:xfrm>
          </p:grpSpPr>
          <p:sp>
            <p:nvSpPr>
              <p:cNvPr id="24" name="任意多边形: 形状 23"/>
              <p:cNvSpPr/>
              <p:nvPr/>
            </p:nvSpPr>
            <p:spPr>
              <a:xfrm rot="5400000">
                <a:off x="-969314" y="-565634"/>
                <a:ext cx="1289974" cy="5221903"/>
              </a:xfrm>
              <a:custGeom>
                <a:avLst/>
                <a:gdLst>
                  <a:gd name="connsiteX0" fmla="*/ 0 w 740926"/>
                  <a:gd name="connsiteY0" fmla="*/ 6553433 h 6553433"/>
                  <a:gd name="connsiteX1" fmla="*/ 0 w 740926"/>
                  <a:gd name="connsiteY1" fmla="*/ 0 h 6553433"/>
                  <a:gd name="connsiteX2" fmla="*/ 740926 w 740926"/>
                  <a:gd name="connsiteY2" fmla="*/ 0 h 6553433"/>
                  <a:gd name="connsiteX3" fmla="*/ 740926 w 740926"/>
                  <a:gd name="connsiteY3" fmla="*/ 6553433 h 6553433"/>
                  <a:gd name="connsiteX4" fmla="*/ 370463 w 740926"/>
                  <a:gd name="connsiteY4" fmla="*/ 6152843 h 6553433"/>
                  <a:gd name="connsiteX5" fmla="*/ 0 w 740926"/>
                  <a:gd name="connsiteY5" fmla="*/ 6553433 h 655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6" h="6553433">
                    <a:moveTo>
                      <a:pt x="0" y="6553433"/>
                    </a:moveTo>
                    <a:lnTo>
                      <a:pt x="0" y="0"/>
                    </a:lnTo>
                    <a:lnTo>
                      <a:pt x="740926" y="0"/>
                    </a:lnTo>
                    <a:lnTo>
                      <a:pt x="740926" y="6553433"/>
                    </a:lnTo>
                    <a:lnTo>
                      <a:pt x="370463" y="6152843"/>
                    </a:lnTo>
                    <a:lnTo>
                      <a:pt x="0" y="65534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5" name="矩形 24"/>
              <p:cNvSpPr/>
              <p:nvPr/>
            </p:nvSpPr>
            <p:spPr>
              <a:xfrm rot="16200000" flipH="1">
                <a:off x="4999152" y="-2264982"/>
                <a:ext cx="1289967" cy="862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3" name="矩形 22"/>
            <p:cNvSpPr/>
            <p:nvPr/>
          </p:nvSpPr>
          <p:spPr>
            <a:xfrm flipH="1">
              <a:off x="1513941" y="1282036"/>
              <a:ext cx="7628766" cy="452343"/>
            </a:xfrm>
            <a:prstGeom prst="rect">
              <a:avLst/>
            </a:prstGeom>
          </p:spPr>
          <p:txBody>
            <a:bodyPr wrap="square">
              <a:spAutoFit/>
            </a:bodyPr>
            <a:lstStyle/>
            <a:p>
              <a:endParaRPr lang="zh-CN" altLang="en-US" sz="2500" b="1" dirty="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933336" y="383556"/>
            <a:ext cx="1836224" cy="589816"/>
          </a:xfrm>
          <a:prstGeom prst="rect">
            <a:avLst/>
          </a:prstGeom>
        </p:spPr>
        <p:txBody>
          <a:bodyPr wrap="none" lIns="96433" tIns="48216" rIns="96433" bIns="48216">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内部控制</a:t>
            </a:r>
            <a:endParaRPr lang="zh-CN" altLang="en-US" sz="3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16" name="圆角矩形 15"/>
          <p:cNvSpPr/>
          <p:nvPr/>
        </p:nvSpPr>
        <p:spPr>
          <a:xfrm>
            <a:off x="596728" y="1384077"/>
            <a:ext cx="11030262" cy="5472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lvl="0" indent="457200"/>
            <a:endParaRPr lang="zh-CN" altLang="en-US" sz="2400" dirty="0">
              <a:solidFill>
                <a:prstClr val="black"/>
              </a:solidFill>
              <a:latin typeface="Calibri" panose="020F0502020204030204" pitchFamily="34" charset="0"/>
              <a:ea typeface="宋体" panose="02010600030101010101" pitchFamily="2" charset="-122"/>
            </a:endParaRPr>
          </a:p>
          <a:p>
            <a:pPr lvl="0" indent="457200">
              <a:lnSpc>
                <a:spcPct val="150000"/>
              </a:lnSpc>
            </a:pPr>
            <a:r>
              <a:rPr lang="zh-CN" altLang="en-US" sz="2000" dirty="0" smtClean="0">
                <a:solidFill>
                  <a:prstClr val="black"/>
                </a:solidFill>
                <a:latin typeface="Calibri" panose="020F0502020204030204" pitchFamily="34" charset="0"/>
                <a:ea typeface="宋体" panose="02010600030101010101" pitchFamily="2" charset="-122"/>
              </a:rPr>
              <a:t>根据</a:t>
            </a:r>
            <a:r>
              <a:rPr lang="en-US" altLang="zh-CN" sz="2000" dirty="0" smtClean="0">
                <a:solidFill>
                  <a:prstClr val="black"/>
                </a:solidFill>
                <a:latin typeface="Calibri" panose="020F0502020204030204" pitchFamily="34" charset="0"/>
                <a:ea typeface="宋体" panose="02010600030101010101" pitchFamily="2" charset="-122"/>
              </a:rPr>
              <a:t>《</a:t>
            </a:r>
            <a:r>
              <a:rPr lang="zh-CN" altLang="en-US" sz="2000" dirty="0" smtClean="0">
                <a:solidFill>
                  <a:prstClr val="black"/>
                </a:solidFill>
                <a:latin typeface="Calibri" panose="020F0502020204030204" pitchFamily="34" charset="0"/>
                <a:ea typeface="宋体" panose="02010600030101010101" pitchFamily="2" charset="-122"/>
              </a:rPr>
              <a:t>行政事业单位内部控制规范（试行）</a:t>
            </a:r>
            <a:r>
              <a:rPr lang="en-US" altLang="zh-CN" sz="2000" dirty="0" smtClean="0">
                <a:solidFill>
                  <a:prstClr val="black"/>
                </a:solidFill>
                <a:latin typeface="Calibri" panose="020F0502020204030204" pitchFamily="34" charset="0"/>
                <a:ea typeface="宋体" panose="02010600030101010101" pitchFamily="2" charset="-122"/>
              </a:rPr>
              <a:t>》</a:t>
            </a:r>
          </a:p>
          <a:p>
            <a:pPr lvl="0" indent="457200">
              <a:lnSpc>
                <a:spcPct val="150000"/>
              </a:lnSpc>
              <a:buFont typeface="Wingdings" panose="05000000000000000000" pitchFamily="2" charset="2"/>
              <a:buChar char="Ø"/>
            </a:pPr>
            <a:r>
              <a:rPr lang="zh-CN" altLang="en-US" sz="2000" dirty="0" smtClean="0">
                <a:solidFill>
                  <a:prstClr val="black"/>
                </a:solidFill>
                <a:latin typeface="Calibri" panose="020F0502020204030204" pitchFamily="34" charset="0"/>
                <a:ea typeface="宋体" panose="02010600030101010101" pitchFamily="2" charset="-122"/>
              </a:rPr>
              <a:t>“三重一大”集体决策制度</a:t>
            </a:r>
            <a:endParaRPr lang="en-US" altLang="zh-CN" sz="2000" dirty="0" smtClean="0">
              <a:solidFill>
                <a:prstClr val="black"/>
              </a:solidFill>
              <a:latin typeface="Calibri" panose="020F0502020204030204" pitchFamily="34" charset="0"/>
              <a:ea typeface="宋体" panose="02010600030101010101" pitchFamily="2" charset="-122"/>
            </a:endParaRPr>
          </a:p>
          <a:p>
            <a:pPr lvl="0" indent="457200">
              <a:lnSpc>
                <a:spcPct val="150000"/>
              </a:lnSpc>
              <a:buFont typeface="Wingdings" panose="05000000000000000000" pitchFamily="2" charset="2"/>
              <a:buChar char="Ø"/>
            </a:pPr>
            <a:r>
              <a:rPr lang="zh-CN" altLang="en-US" sz="2000" dirty="0" smtClean="0">
                <a:solidFill>
                  <a:prstClr val="black"/>
                </a:solidFill>
                <a:latin typeface="Calibri" panose="020F0502020204030204" pitchFamily="34" charset="0"/>
                <a:ea typeface="宋体" panose="02010600030101010101" pitchFamily="2" charset="-122"/>
              </a:rPr>
              <a:t>预算</a:t>
            </a:r>
            <a:endParaRPr lang="en-US" altLang="zh-CN" sz="2000" dirty="0" smtClean="0">
              <a:solidFill>
                <a:prstClr val="black"/>
              </a:solidFill>
              <a:latin typeface="Calibri" panose="020F0502020204030204" pitchFamily="34" charset="0"/>
              <a:ea typeface="宋体" panose="02010600030101010101" pitchFamily="2" charset="-122"/>
            </a:endParaRPr>
          </a:p>
          <a:p>
            <a:pPr lvl="0" indent="457200">
              <a:lnSpc>
                <a:spcPct val="150000"/>
              </a:lnSpc>
              <a:buFont typeface="Wingdings" panose="05000000000000000000" pitchFamily="2" charset="2"/>
              <a:buChar char="Ø"/>
            </a:pPr>
            <a:r>
              <a:rPr lang="zh-CN" altLang="en-US" sz="2000" dirty="0" smtClean="0">
                <a:solidFill>
                  <a:prstClr val="black"/>
                </a:solidFill>
                <a:latin typeface="Calibri" panose="020F0502020204030204" pitchFamily="34" charset="0"/>
                <a:ea typeface="宋体" panose="02010600030101010101" pitchFamily="2" charset="-122"/>
              </a:rPr>
              <a:t>收支</a:t>
            </a:r>
            <a:endParaRPr lang="en-US" altLang="zh-CN" sz="2000" dirty="0" smtClean="0">
              <a:solidFill>
                <a:prstClr val="black"/>
              </a:solidFill>
              <a:latin typeface="Calibri" panose="020F0502020204030204" pitchFamily="34" charset="0"/>
              <a:ea typeface="宋体" panose="02010600030101010101" pitchFamily="2" charset="-122"/>
            </a:endParaRPr>
          </a:p>
          <a:p>
            <a:pPr lvl="0" indent="457200">
              <a:lnSpc>
                <a:spcPct val="150000"/>
              </a:lnSpc>
              <a:buFont typeface="Wingdings" panose="05000000000000000000" pitchFamily="2" charset="2"/>
              <a:buChar char="Ø"/>
            </a:pPr>
            <a:r>
              <a:rPr lang="zh-CN" altLang="en-US" sz="2000" dirty="0" smtClean="0">
                <a:solidFill>
                  <a:prstClr val="black"/>
                </a:solidFill>
                <a:latin typeface="Calibri" panose="020F0502020204030204" pitchFamily="34" charset="0"/>
                <a:ea typeface="宋体" panose="02010600030101010101" pitchFamily="2" charset="-122"/>
              </a:rPr>
              <a:t>资产</a:t>
            </a:r>
            <a:endParaRPr lang="en-US" altLang="zh-CN" sz="2000" dirty="0" smtClean="0">
              <a:solidFill>
                <a:prstClr val="black"/>
              </a:solidFill>
              <a:latin typeface="Calibri" panose="020F0502020204030204" pitchFamily="34" charset="0"/>
              <a:ea typeface="宋体" panose="02010600030101010101" pitchFamily="2" charset="-122"/>
            </a:endParaRPr>
          </a:p>
          <a:p>
            <a:pPr lvl="0" indent="457200">
              <a:lnSpc>
                <a:spcPct val="150000"/>
              </a:lnSpc>
              <a:buFont typeface="Wingdings" panose="05000000000000000000" pitchFamily="2" charset="2"/>
              <a:buChar char="Ø"/>
            </a:pPr>
            <a:r>
              <a:rPr lang="zh-CN" altLang="en-US" sz="2000" dirty="0" smtClean="0">
                <a:solidFill>
                  <a:prstClr val="black"/>
                </a:solidFill>
                <a:latin typeface="Calibri" panose="020F0502020204030204" pitchFamily="34" charset="0"/>
                <a:ea typeface="宋体" panose="02010600030101010101" pitchFamily="2" charset="-122"/>
              </a:rPr>
              <a:t>政府采购</a:t>
            </a:r>
            <a:endParaRPr lang="en-US" altLang="zh-CN" sz="2000" dirty="0" smtClean="0">
              <a:solidFill>
                <a:prstClr val="black"/>
              </a:solidFill>
              <a:latin typeface="Calibri" panose="020F0502020204030204" pitchFamily="34" charset="0"/>
              <a:ea typeface="宋体" panose="02010600030101010101" pitchFamily="2" charset="-122"/>
            </a:endParaRPr>
          </a:p>
          <a:p>
            <a:pPr lvl="0" indent="457200">
              <a:lnSpc>
                <a:spcPct val="150000"/>
              </a:lnSpc>
              <a:buFont typeface="Wingdings" panose="05000000000000000000" pitchFamily="2" charset="2"/>
              <a:buChar char="Ø"/>
            </a:pPr>
            <a:r>
              <a:rPr lang="zh-CN" altLang="en-US" sz="2000" dirty="0" smtClean="0">
                <a:solidFill>
                  <a:prstClr val="black"/>
                </a:solidFill>
                <a:latin typeface="Calibri" panose="020F0502020204030204" pitchFamily="34" charset="0"/>
                <a:ea typeface="宋体" panose="02010600030101010101" pitchFamily="2" charset="-122"/>
              </a:rPr>
              <a:t>合同管理</a:t>
            </a:r>
            <a:endParaRPr lang="en-US" altLang="zh-CN" sz="2000" dirty="0" smtClean="0">
              <a:solidFill>
                <a:prstClr val="black"/>
              </a:solidFill>
              <a:latin typeface="Calibri" panose="020F0502020204030204" pitchFamily="34" charset="0"/>
              <a:ea typeface="宋体" panose="02010600030101010101" pitchFamily="2" charset="-122"/>
            </a:endParaRPr>
          </a:p>
          <a:p>
            <a:pPr lvl="0" indent="457200">
              <a:lnSpc>
                <a:spcPct val="150000"/>
              </a:lnSpc>
              <a:buFont typeface="Wingdings" panose="05000000000000000000" pitchFamily="2" charset="2"/>
              <a:buChar char="Ø"/>
            </a:pPr>
            <a:r>
              <a:rPr lang="zh-CN" altLang="en-US" sz="2000" dirty="0" smtClean="0">
                <a:solidFill>
                  <a:prstClr val="black"/>
                </a:solidFill>
                <a:latin typeface="Calibri" panose="020F0502020204030204" pitchFamily="34" charset="0"/>
                <a:ea typeface="宋体" panose="02010600030101010101" pitchFamily="2" charset="-122"/>
              </a:rPr>
              <a:t>建设项目</a:t>
            </a:r>
            <a:endParaRPr lang="en-US" altLang="zh-CN" sz="2000" dirty="0" smtClean="0">
              <a:solidFill>
                <a:prstClr val="black"/>
              </a:solidFill>
              <a:latin typeface="Calibri" panose="020F0502020204030204" pitchFamily="34" charset="0"/>
              <a:ea typeface="宋体" panose="02010600030101010101" pitchFamily="2" charset="-122"/>
            </a:endParaRPr>
          </a:p>
          <a:p>
            <a:pPr lvl="0" indent="457200">
              <a:lnSpc>
                <a:spcPct val="150000"/>
              </a:lnSpc>
            </a:pPr>
            <a:r>
              <a:rPr lang="zh-CN" altLang="en-US" sz="2000" dirty="0" smtClean="0">
                <a:solidFill>
                  <a:prstClr val="black"/>
                </a:solidFill>
                <a:latin typeface="Calibri" panose="020F0502020204030204" pitchFamily="34" charset="0"/>
                <a:ea typeface="宋体" panose="02010600030101010101" pitchFamily="2" charset="-122"/>
              </a:rPr>
              <a:t>内部控制主要是包含以上几个方面的内容，不仅是涉及到职能部门，与各学院的日常工作也是息息相关的，如奖励性绩效管理，招生，科研等日常管理均为内部控制的内容。</a:t>
            </a:r>
            <a:endParaRPr lang="zh-CN" altLang="en-US" sz="2000" dirty="0">
              <a:solidFill>
                <a:prstClr val="black"/>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10519742" y="1826419"/>
            <a:ext cx="997818" cy="997818"/>
          </a:xfrm>
          <a:prstGeom prst="ellipse">
            <a:avLst/>
          </a:prstGeom>
          <a:solidFill>
            <a:srgbClr val="2A2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9669735" y="1024037"/>
            <a:ext cx="1243732" cy="1243732"/>
          </a:xfrm>
          <a:prstGeom prst="ellipse">
            <a:avLst/>
          </a:prstGeom>
          <a:solidFill>
            <a:srgbClr val="F1B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48"/>
          <p:cNvSpPr txBox="1"/>
          <p:nvPr/>
        </p:nvSpPr>
        <p:spPr>
          <a:xfrm>
            <a:off x="10655986" y="1959228"/>
            <a:ext cx="725520" cy="792088"/>
          </a:xfrm>
          <a:prstGeom prst="rect">
            <a:avLst/>
          </a:prstGeom>
          <a:noFill/>
        </p:spPr>
        <p:txBody>
          <a:bodyPr vert="eaVert" wrap="square" rtlCol="0">
            <a:spAutoFit/>
          </a:bodyPr>
          <a:lstStyle/>
          <a:p>
            <a:pPr algn="ctr">
              <a:lnSpc>
                <a:spcPct val="120000"/>
              </a:lnSpc>
            </a:pPr>
            <a:r>
              <a:rPr lang="zh-CN" altLang="en-US" sz="3200" cap="all" spc="300" dirty="0">
                <a:solidFill>
                  <a:schemeClr val="bg1"/>
                </a:solidFill>
                <a:latin typeface="微软雅黑" panose="020B0503020204020204" pitchFamily="34" charset="-122"/>
                <a:ea typeface="微软雅黑" panose="020B0503020204020204" pitchFamily="34" charset="-122"/>
                <a:cs typeface="+mn-ea"/>
                <a:sym typeface="+mn-lt"/>
              </a:rPr>
              <a:t>录</a:t>
            </a:r>
            <a:endParaRPr lang="en-US" altLang="zh-CN" sz="3200" cap="all"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 name="TextBox 148"/>
          <p:cNvSpPr txBox="1"/>
          <p:nvPr/>
        </p:nvSpPr>
        <p:spPr>
          <a:xfrm>
            <a:off x="10017350" y="2362715"/>
            <a:ext cx="657937" cy="2088232"/>
          </a:xfrm>
          <a:prstGeom prst="rect">
            <a:avLst/>
          </a:prstGeom>
          <a:noFill/>
        </p:spPr>
        <p:txBody>
          <a:bodyPr vert="eaVert" wrap="square" rtlCol="0">
            <a:spAutoFit/>
          </a:bodyPr>
          <a:lstStyle/>
          <a:p>
            <a:pPr algn="ctr">
              <a:lnSpc>
                <a:spcPct val="120000"/>
              </a:lnSpc>
            </a:pPr>
            <a:r>
              <a:rPr lang="en-US" altLang="zh-CN" sz="2800" dirty="0">
                <a:solidFill>
                  <a:srgbClr val="F1BE08"/>
                </a:solidFill>
                <a:latin typeface="微软雅黑" panose="020B0503020204020204" pitchFamily="34" charset="-122"/>
                <a:ea typeface="微软雅黑" panose="020B0503020204020204" pitchFamily="34" charset="-122"/>
                <a:cs typeface="Arial" panose="020B0604020202020204" pitchFamily="34" charset="0"/>
                <a:sym typeface="+mn-lt"/>
              </a:rPr>
              <a:t>CONTENT</a:t>
            </a:r>
            <a:endParaRPr lang="zh-CN" altLang="en-US" sz="2800" dirty="0">
              <a:solidFill>
                <a:srgbClr val="F1BE08"/>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16" name="TextBox 148"/>
          <p:cNvSpPr txBox="1"/>
          <p:nvPr/>
        </p:nvSpPr>
        <p:spPr>
          <a:xfrm>
            <a:off x="9772417" y="1299920"/>
            <a:ext cx="995978" cy="792088"/>
          </a:xfrm>
          <a:prstGeom prst="rect">
            <a:avLst/>
          </a:prstGeom>
          <a:noFill/>
        </p:spPr>
        <p:txBody>
          <a:bodyPr vert="eaVert" wrap="square" rtlCol="0">
            <a:spAutoFit/>
          </a:bodyPr>
          <a:lstStyle/>
          <a:p>
            <a:pPr algn="ctr">
              <a:lnSpc>
                <a:spcPct val="120000"/>
              </a:lnSpc>
            </a:pPr>
            <a:r>
              <a:rPr lang="zh-CN" altLang="en-US" sz="4800" cap="all" spc="300" dirty="0">
                <a:solidFill>
                  <a:schemeClr val="bg1"/>
                </a:solidFill>
                <a:latin typeface="微软雅黑" panose="020B0503020204020204" pitchFamily="34" charset="-122"/>
                <a:ea typeface="微软雅黑" panose="020B0503020204020204" pitchFamily="34" charset="-122"/>
                <a:cs typeface="+mn-ea"/>
                <a:sym typeface="+mn-lt"/>
              </a:rPr>
              <a:t>目</a:t>
            </a:r>
            <a:endParaRPr lang="en-US" altLang="zh-CN" sz="4800" cap="all"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2" name="矩形 21"/>
          <p:cNvSpPr/>
          <p:nvPr/>
        </p:nvSpPr>
        <p:spPr>
          <a:xfrm>
            <a:off x="4053185" y="2104549"/>
            <a:ext cx="2339102" cy="564898"/>
          </a:xfrm>
          <a:prstGeom prst="rect">
            <a:avLst/>
          </a:prstGeom>
          <a:effectLst/>
        </p:spPr>
        <p:txBody>
          <a:bodyPr wrap="none">
            <a:spAutoFit/>
          </a:bodyPr>
          <a:lstStyle/>
          <a:p>
            <a:pPr algn="r">
              <a:lnSpc>
                <a:spcPct val="120000"/>
              </a:lnSpc>
            </a:pPr>
            <a:r>
              <a:rPr lang="zh-CN" altLang="en-US" sz="2800" dirty="0">
                <a:latin typeface="Arial" panose="020B0604020202020204" pitchFamily="34" charset="0"/>
                <a:ea typeface="微软雅黑" panose="020B0503020204020204" pitchFamily="34" charset="-122"/>
                <a:sym typeface="Arial" panose="020B0604020202020204" pitchFamily="34" charset="0"/>
              </a:rPr>
              <a:t>报账业务简介</a:t>
            </a:r>
          </a:p>
        </p:txBody>
      </p:sp>
      <p:sp>
        <p:nvSpPr>
          <p:cNvPr id="23" name="矩形 22"/>
          <p:cNvSpPr/>
          <p:nvPr/>
        </p:nvSpPr>
        <p:spPr>
          <a:xfrm>
            <a:off x="3332882" y="2048413"/>
            <a:ext cx="3816424" cy="703139"/>
          </a:xfrm>
          <a:prstGeom prst="rect">
            <a:avLst/>
          </a:prstGeom>
          <a:noFill/>
          <a:ln>
            <a:solidFill>
              <a:srgbClr val="2A2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6692983" y="3868069"/>
            <a:ext cx="184731" cy="561885"/>
          </a:xfrm>
          <a:prstGeom prst="rect">
            <a:avLst/>
          </a:prstGeom>
          <a:effectLst/>
        </p:spPr>
        <p:txBody>
          <a:bodyPr wrap="none">
            <a:spAutoFit/>
          </a:bodyPr>
          <a:lstStyle/>
          <a:p>
            <a:pPr algn="r">
              <a:lnSpc>
                <a:spcPct val="120000"/>
              </a:lnSpc>
            </a:pP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3405272" y="3400423"/>
            <a:ext cx="3816424" cy="703139"/>
          </a:xfrm>
          <a:prstGeom prst="rect">
            <a:avLst/>
          </a:prstGeom>
          <a:noFill/>
          <a:ln>
            <a:solidFill>
              <a:srgbClr val="2A2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报账</a:t>
            </a:r>
            <a:r>
              <a:rPr lang="zh-CN" altLang="en-US" dirty="0" smtClean="0"/>
              <a:t>主报销义</a:t>
            </a:r>
            <a:r>
              <a:rPr lang="zh-CN" altLang="en-US" dirty="0"/>
              <a:t>事项</a:t>
            </a:r>
          </a:p>
        </p:txBody>
      </p:sp>
      <p:sp>
        <p:nvSpPr>
          <p:cNvPr id="28" name="矩形 27"/>
          <p:cNvSpPr/>
          <p:nvPr/>
        </p:nvSpPr>
        <p:spPr>
          <a:xfrm flipV="1">
            <a:off x="0" y="7088633"/>
            <a:ext cx="12858750" cy="288032"/>
          </a:xfrm>
          <a:prstGeom prst="rect">
            <a:avLst/>
          </a:prstGeom>
          <a:solidFill>
            <a:srgbClr val="2A2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flipV="1">
            <a:off x="0" y="7008603"/>
            <a:ext cx="12858750" cy="800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730444" y="3472293"/>
            <a:ext cx="3096344" cy="475579"/>
          </a:xfrm>
          <a:prstGeom prst="rect">
            <a:avLst/>
          </a:prstGeom>
          <a:noFill/>
        </p:spPr>
        <p:txBody>
          <a:bodyPr wrap="square" lIns="0" tIns="0" rIns="0" bIns="0" rtlCol="0">
            <a:spAutoFit/>
          </a:bodyPr>
          <a:lstStyle/>
          <a:p>
            <a:pPr algn="r">
              <a:lnSpc>
                <a:spcPct val="120000"/>
              </a:lnSpc>
            </a:pPr>
            <a:r>
              <a:rPr lang="zh-CN" altLang="en-US" sz="2800" dirty="0">
                <a:latin typeface="Arial" panose="020B0604020202020204" pitchFamily="34" charset="0"/>
                <a:ea typeface="微软雅黑" panose="020B0503020204020204" pitchFamily="34" charset="-122"/>
              </a:rPr>
              <a:t>报销廉政风险分析</a:t>
            </a: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par>
                                <p:cTn id="21" presetID="1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p:tgtEl>
                                          <p:spTgt spid="16"/>
                                        </p:tgtEl>
                                        <p:attrNameLst>
                                          <p:attrName>ppt_y</p:attrName>
                                        </p:attrNameLst>
                                      </p:cBhvr>
                                      <p:tavLst>
                                        <p:tav tm="0">
                                          <p:val>
                                            <p:strVal val="#ppt_y+#ppt_h*1.125000"/>
                                          </p:val>
                                        </p:tav>
                                        <p:tav tm="100000">
                                          <p:val>
                                            <p:strVal val="#ppt_y"/>
                                          </p:val>
                                        </p:tav>
                                      </p:tavLst>
                                    </p:anim>
                                    <p:animEffect transition="in" filter="wipe(up)">
                                      <p:cBhvr>
                                        <p:cTn id="24" dur="500"/>
                                        <p:tgtEl>
                                          <p:spTgt spid="1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up)">
                                      <p:cBhvr>
                                        <p:cTn id="28" dur="500"/>
                                        <p:tgtEl>
                                          <p:spTgt spid="14"/>
                                        </p:tgtEl>
                                      </p:cBhvr>
                                    </p:animEffect>
                                  </p:childTnLst>
                                </p:cTn>
                              </p:par>
                            </p:childTnLst>
                          </p:cTn>
                        </p:par>
                        <p:par>
                          <p:cTn id="29" fill="hold">
                            <p:stCondLst>
                              <p:cond delay="500"/>
                            </p:stCondLst>
                            <p:childTnLst>
                              <p:par>
                                <p:cTn id="30" presetID="23" presetClass="entr" presetSubtype="32"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strVal val="4*#ppt_w"/>
                                          </p:val>
                                        </p:tav>
                                        <p:tav tm="100000">
                                          <p:val>
                                            <p:strVal val="#ppt_w"/>
                                          </p:val>
                                        </p:tav>
                                      </p:tavLst>
                                    </p:anim>
                                    <p:anim calcmode="lin" valueType="num">
                                      <p:cBhvr>
                                        <p:cTn id="33" dur="500" fill="hold"/>
                                        <p:tgtEl>
                                          <p:spTgt spid="15"/>
                                        </p:tgtEl>
                                        <p:attrNameLst>
                                          <p:attrName>ppt_h</p:attrName>
                                        </p:attrNameLst>
                                      </p:cBhvr>
                                      <p:tavLst>
                                        <p:tav tm="0">
                                          <p:val>
                                            <p:strVal val="4*#ppt_h"/>
                                          </p:val>
                                        </p:tav>
                                        <p:tav tm="100000">
                                          <p:val>
                                            <p:strVal val="#ppt_h"/>
                                          </p:val>
                                        </p:tav>
                                      </p:tavLst>
                                    </p:anim>
                                  </p:childTnLst>
                                </p:cTn>
                              </p:par>
                            </p:childTnLst>
                          </p:cTn>
                        </p:par>
                        <p:par>
                          <p:cTn id="34" fill="hold">
                            <p:stCondLst>
                              <p:cond delay="1000"/>
                            </p:stCondLst>
                            <p:childTnLst>
                              <p:par>
                                <p:cTn id="35" presetID="16" presetClass="entr" presetSubtype="21"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2000"/>
                            </p:stCondLst>
                            <p:childTnLst>
                              <p:par>
                                <p:cTn id="43" presetID="16" presetClass="entr" presetSubtype="2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childTnLst>
                          </p:cTn>
                        </p:par>
                        <p:par>
                          <p:cTn id="46" fill="hold">
                            <p:stCondLst>
                              <p:cond delay="2500"/>
                            </p:stCondLst>
                            <p:childTnLst>
                              <p:par>
                                <p:cTn id="47" presetID="22" presetClass="entr" presetSubtype="8" fill="hold" grpId="0" nodeType="afterEffect" nodePh="1">
                                  <p:stCondLst>
                                    <p:cond delay="0"/>
                                  </p:stCondLst>
                                  <p:endCondLst>
                                    <p:cond evt="begin" delay="0">
                                      <p:tn val="47"/>
                                    </p:cond>
                                  </p:end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14" grpId="0"/>
      <p:bldP spid="15" grpId="0"/>
      <p:bldP spid="16" grpId="0"/>
      <p:bldP spid="22" grpId="0" bldLvl="0" animBg="1"/>
      <p:bldP spid="23" grpId="0" bldLvl="0" animBg="1"/>
      <p:bldP spid="24" grpId="0"/>
      <p:bldP spid="25" grpId="0" bldLvl="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flipV="1">
            <a:off x="0" y="7088633"/>
            <a:ext cx="12858750" cy="288032"/>
          </a:xfrm>
          <a:prstGeom prst="rect">
            <a:avLst/>
          </a:prstGeom>
          <a:solidFill>
            <a:srgbClr val="2A2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V="1">
            <a:off x="0" y="7008603"/>
            <a:ext cx="12858750" cy="800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
          <p:cNvGrpSpPr/>
          <p:nvPr/>
        </p:nvGrpSpPr>
        <p:grpSpPr>
          <a:xfrm>
            <a:off x="5668896" y="2586220"/>
            <a:ext cx="1520958" cy="1764312"/>
            <a:chOff x="5668896" y="2586220"/>
            <a:chExt cx="1520958" cy="1764312"/>
          </a:xfrm>
        </p:grpSpPr>
        <p:sp>
          <p:nvSpPr>
            <p:cNvPr id="19" name="六边形 18"/>
            <p:cNvSpPr/>
            <p:nvPr/>
          </p:nvSpPr>
          <p:spPr>
            <a:xfrm rot="5400000">
              <a:off x="5547219" y="2707897"/>
              <a:ext cx="1764312" cy="1520958"/>
            </a:xfrm>
            <a:prstGeom prst="hexagon">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F1BE08"/>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lnSpc>
                  <a:spcPct val="130000"/>
                </a:lnSpc>
                <a:spcBef>
                  <a:spcPts val="0"/>
                </a:spcBef>
                <a:spcAft>
                  <a:spcPts val="0"/>
                </a:spcAft>
              </a:pPr>
              <a:endParaRPr lang="zh-CN" altLang="en-US" sz="1900" kern="0">
                <a:solidFill>
                  <a:sysClr val="window" lastClr="FFFFFF"/>
                </a:solidFill>
                <a:latin typeface="Arial" panose="020B0604020202020204" pitchFamily="34" charset="0"/>
                <a:ea typeface="微软雅黑" panose="020B0503020204020204" pitchFamily="34" charset="-122"/>
                <a:cs typeface="+mn-ea"/>
              </a:endParaRPr>
            </a:p>
          </p:txBody>
        </p:sp>
        <p:sp>
          <p:nvSpPr>
            <p:cNvPr id="20" name="六边形 19"/>
            <p:cNvSpPr/>
            <p:nvPr/>
          </p:nvSpPr>
          <p:spPr>
            <a:xfrm rot="5400000">
              <a:off x="5675198" y="2818224"/>
              <a:ext cx="1508354" cy="1300305"/>
            </a:xfrm>
            <a:prstGeom prst="hexagon">
              <a:avLst/>
            </a:prstGeom>
            <a:solidFill>
              <a:srgbClr val="F1BE08"/>
            </a:solidFill>
            <a:ln w="25400" cap="flat" cmpd="sng" algn="ctr">
              <a:solidFill>
                <a:srgbClr val="F1BE08"/>
              </a:solidFill>
              <a:prstDash val="solid"/>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lnSpc>
                  <a:spcPct val="130000"/>
                </a:lnSpc>
                <a:spcBef>
                  <a:spcPts val="0"/>
                </a:spcBef>
                <a:spcAft>
                  <a:spcPts val="0"/>
                </a:spcAft>
              </a:pPr>
              <a:endParaRPr lang="zh-CN" altLang="en-US" sz="1900" kern="0">
                <a:solidFill>
                  <a:sysClr val="window" lastClr="FFFFFF"/>
                </a:solidFill>
                <a:latin typeface="Arial" panose="020B0604020202020204" pitchFamily="34" charset="0"/>
                <a:ea typeface="微软雅黑" panose="020B0503020204020204" pitchFamily="34" charset="-122"/>
                <a:cs typeface="+mn-ea"/>
              </a:endParaRPr>
            </a:p>
          </p:txBody>
        </p:sp>
      </p:grpSp>
      <p:sp>
        <p:nvSpPr>
          <p:cNvPr id="30" name="TextBox 4"/>
          <p:cNvSpPr txBox="1"/>
          <p:nvPr/>
        </p:nvSpPr>
        <p:spPr>
          <a:xfrm>
            <a:off x="5977255" y="2902585"/>
            <a:ext cx="1095375" cy="1130935"/>
          </a:xfrm>
          <a:prstGeom prst="rect">
            <a:avLst/>
          </a:prstGeom>
          <a:noFill/>
        </p:spPr>
        <p:txBody>
          <a:bodyPr wrap="square" rtlCol="0">
            <a:spAutoFit/>
          </a:bodyPr>
          <a:lstStyle/>
          <a:p>
            <a:pPr algn="ctr"/>
            <a:r>
              <a:rPr lang="en-US" altLang="zh-CN" sz="3375" dirty="0">
                <a:solidFill>
                  <a:schemeClr val="bg1"/>
                </a:solidFill>
                <a:latin typeface="Agency FB" panose="020B0503020202020204" pitchFamily="34" charset="0"/>
              </a:rPr>
              <a:t>Part </a:t>
            </a:r>
          </a:p>
          <a:p>
            <a:pPr algn="ctr"/>
            <a:r>
              <a:rPr lang="en-US" altLang="zh-CN" sz="3375" dirty="0" smtClean="0">
                <a:solidFill>
                  <a:schemeClr val="bg1"/>
                </a:solidFill>
                <a:latin typeface="Agency FB" panose="020B0503020202020204" pitchFamily="34" charset="0"/>
              </a:rPr>
              <a:t>01</a:t>
            </a:r>
            <a:endParaRPr lang="zh-CN" altLang="en-US" sz="3375" dirty="0">
              <a:solidFill>
                <a:schemeClr val="bg1"/>
              </a:solidFill>
              <a:latin typeface="Agency FB" panose="020B0503020202020204" pitchFamily="34" charset="0"/>
            </a:endParaRPr>
          </a:p>
        </p:txBody>
      </p:sp>
      <p:sp>
        <p:nvSpPr>
          <p:cNvPr id="31" name="矩形 30"/>
          <p:cNvSpPr/>
          <p:nvPr/>
        </p:nvSpPr>
        <p:spPr>
          <a:xfrm>
            <a:off x="5753264" y="4539169"/>
            <a:ext cx="1620957" cy="564898"/>
          </a:xfrm>
          <a:prstGeom prst="rect">
            <a:avLst/>
          </a:prstGeom>
          <a:effectLst/>
        </p:spPr>
        <p:txBody>
          <a:bodyPr wrap="none">
            <a:spAutoFit/>
          </a:bodyPr>
          <a:lstStyle/>
          <a:p>
            <a:pPr algn="ctr">
              <a:lnSpc>
                <a:spcPct val="120000"/>
              </a:lnSpc>
            </a:pPr>
            <a:r>
              <a:rPr lang="zh-CN" altLang="en-US" sz="2800" dirty="0" smtClean="0">
                <a:latin typeface="Arial" panose="020B0604020202020204" pitchFamily="34" charset="0"/>
                <a:ea typeface="微软雅黑" panose="020B0503020204020204" pitchFamily="34" charset="-122"/>
                <a:sym typeface="Arial" panose="020B0604020202020204" pitchFamily="34" charset="0"/>
              </a:rPr>
              <a:t>财务政策</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500"/>
                                        <p:tgtEl>
                                          <p:spTgt spid="2"/>
                                        </p:tgtEl>
                                      </p:cBhvr>
                                    </p:animEffect>
                                    <p:anim calcmode="lin" valueType="num">
                                      <p:cBhvr>
                                        <p:cTn id="15" dur="1500" fill="hold"/>
                                        <p:tgtEl>
                                          <p:spTgt spid="2"/>
                                        </p:tgtEl>
                                        <p:attrNameLst>
                                          <p:attrName>style.rotation</p:attrName>
                                        </p:attrNameLst>
                                      </p:cBhvr>
                                      <p:tavLst>
                                        <p:tav tm="0">
                                          <p:val>
                                            <p:fltVal val="720"/>
                                          </p:val>
                                        </p:tav>
                                        <p:tav tm="100000">
                                          <p:val>
                                            <p:fltVal val="0"/>
                                          </p:val>
                                        </p:tav>
                                      </p:tavLst>
                                    </p:anim>
                                    <p:anim calcmode="lin" valueType="num">
                                      <p:cBhvr>
                                        <p:cTn id="16" dur="1500" fill="hold"/>
                                        <p:tgtEl>
                                          <p:spTgt spid="2"/>
                                        </p:tgtEl>
                                        <p:attrNameLst>
                                          <p:attrName>ppt_h</p:attrName>
                                        </p:attrNameLst>
                                      </p:cBhvr>
                                      <p:tavLst>
                                        <p:tav tm="0">
                                          <p:val>
                                            <p:fltVal val="0"/>
                                          </p:val>
                                        </p:tav>
                                        <p:tav tm="100000">
                                          <p:val>
                                            <p:strVal val="#ppt_h"/>
                                          </p:val>
                                        </p:tav>
                                      </p:tavLst>
                                    </p:anim>
                                    <p:anim calcmode="lin" valueType="num">
                                      <p:cBhvr>
                                        <p:cTn id="17" dur="1500" fill="hold"/>
                                        <p:tgtEl>
                                          <p:spTgt spid="2"/>
                                        </p:tgtEl>
                                        <p:attrNameLst>
                                          <p:attrName>ppt_w</p:attrName>
                                        </p:attrNameLst>
                                      </p:cBhvr>
                                      <p:tavLst>
                                        <p:tav tm="0">
                                          <p:val>
                                            <p:fltVal val="0"/>
                                          </p:val>
                                        </p:tav>
                                        <p:tav tm="100000">
                                          <p:val>
                                            <p:strVal val="#ppt_w"/>
                                          </p:val>
                                        </p:tav>
                                      </p:tavLst>
                                    </p:anim>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30" grpId="0"/>
      <p:bldP spid="3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p:nvPr/>
        </p:nvSpPr>
        <p:spPr>
          <a:xfrm>
            <a:off x="6922334" y="2181185"/>
            <a:ext cx="1091217" cy="58746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矩形 9"/>
          <p:cNvSpPr/>
          <p:nvPr/>
        </p:nvSpPr>
        <p:spPr>
          <a:xfrm>
            <a:off x="354" y="231949"/>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cs typeface="+mn-ea"/>
              <a:sym typeface="+mn-lt"/>
            </a:endParaRPr>
          </a:p>
        </p:txBody>
      </p:sp>
      <p:sp>
        <p:nvSpPr>
          <p:cNvPr id="8" name="Content Placeholder 2"/>
          <p:cNvSpPr txBox="1"/>
          <p:nvPr/>
        </p:nvSpPr>
        <p:spPr>
          <a:xfrm>
            <a:off x="1590675" y="1275715"/>
            <a:ext cx="8664575" cy="3206750"/>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spcBef>
                <a:spcPts val="0"/>
              </a:spcBef>
              <a:spcAft>
                <a:spcPts val="0"/>
              </a:spcAft>
            </a:pPr>
            <a:r>
              <a:rPr lang="zh-CN" altLang="en-US" sz="4000" dirty="0">
                <a:latin typeface="微软雅黑" panose="020B0503020204020204" pitchFamily="34" charset="-122"/>
                <a:ea typeface="微软雅黑" panose="020B0503020204020204" pitchFamily="34" charset="-122"/>
                <a:sym typeface="+mn-ea"/>
              </a:rPr>
              <a:t>突出问题：有钱了怎么花？</a:t>
            </a:r>
          </a:p>
          <a:p>
            <a:pPr marL="571500" indent="-571500" algn="l">
              <a:lnSpc>
                <a:spcPct val="150000"/>
              </a:lnSpc>
              <a:spcBef>
                <a:spcPts val="0"/>
              </a:spcBef>
              <a:spcAft>
                <a:spcPts val="0"/>
              </a:spcAft>
              <a:buFont typeface="Wingdings" panose="05000000000000000000" charset="0"/>
              <a:buChar char="Ø"/>
            </a:pPr>
            <a:r>
              <a:rPr lang="zh-CN" altLang="en-US" sz="2800" dirty="0">
                <a:latin typeface="微软雅黑" panose="020B0503020204020204" pitchFamily="34" charset="-122"/>
                <a:ea typeface="微软雅黑" panose="020B0503020204020204" pitchFamily="34" charset="-122"/>
                <a:sym typeface="+mn-ea"/>
              </a:rPr>
              <a:t>  项目负责人，第一责任人，</a:t>
            </a:r>
            <a:r>
              <a:rPr lang="zh-CN" altLang="en-US" sz="28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心中有数  </a:t>
            </a:r>
          </a:p>
          <a:p>
            <a:pPr marL="571500" indent="-571500" algn="l">
              <a:lnSpc>
                <a:spcPct val="150000"/>
              </a:lnSpc>
              <a:spcBef>
                <a:spcPts val="0"/>
              </a:spcBef>
              <a:spcAft>
                <a:spcPts val="0"/>
              </a:spcAft>
              <a:buFont typeface="Wingdings" panose="05000000000000000000" charset="0"/>
              <a:buChar char="Ø"/>
            </a:pPr>
            <a:r>
              <a:rPr lang="zh-CN" altLang="en-US" sz="28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a:t>
            </a:r>
            <a:r>
              <a:rPr lang="zh-CN" altLang="en-US" sz="2800" dirty="0">
                <a:latin typeface="微软雅黑" panose="020B0503020204020204" pitchFamily="34" charset="-122"/>
                <a:ea typeface="微软雅黑" panose="020B0503020204020204" pitchFamily="34" charset="-122"/>
                <a:sym typeface="+mn-ea"/>
              </a:rPr>
              <a:t> 有预算，所有经费开支按预算执行</a:t>
            </a:r>
            <a:endParaRPr lang="en-US" altLang="zh-CN" sz="2800" dirty="0">
              <a:latin typeface="微软雅黑" panose="020B0503020204020204" pitchFamily="34" charset="-122"/>
              <a:ea typeface="微软雅黑" panose="020B0503020204020204" pitchFamily="34" charset="-122"/>
              <a:sym typeface="+mn-ea"/>
            </a:endParaRPr>
          </a:p>
          <a:p>
            <a:pPr marL="571500" lvl="0" indent="-571500" algn="l">
              <a:lnSpc>
                <a:spcPct val="150000"/>
              </a:lnSpc>
              <a:spcBef>
                <a:spcPts val="0"/>
              </a:spcBef>
              <a:spcAft>
                <a:spcPts val="0"/>
              </a:spcAft>
              <a:buFont typeface="Wingdings" panose="05000000000000000000" charset="0"/>
              <a:buChar char="Ø"/>
            </a:pPr>
            <a:r>
              <a:rPr lang="zh-CN" altLang="en-US" sz="2800" kern="0" dirty="0">
                <a:latin typeface="微软雅黑" panose="020B0503020204020204" pitchFamily="34" charset="-122"/>
                <a:ea typeface="微软雅黑" panose="020B0503020204020204" pitchFamily="34" charset="-122"/>
                <a:sym typeface="+mn-ea"/>
              </a:rPr>
              <a:t>  遵守规章制度，履行法定程序</a:t>
            </a:r>
          </a:p>
          <a:p>
            <a:pPr lvl="0" algn="l">
              <a:lnSpc>
                <a:spcPct val="150000"/>
              </a:lnSpc>
              <a:spcBef>
                <a:spcPts val="0"/>
              </a:spcBef>
              <a:spcAft>
                <a:spcPts val="0"/>
              </a:spcAft>
              <a:buFont typeface="Wingdings" panose="05000000000000000000" charset="0"/>
            </a:pPr>
            <a:endParaRPr lang="zh-CN" altLang="en-US" sz="24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13" name="矩形 12"/>
          <p:cNvSpPr/>
          <p:nvPr/>
        </p:nvSpPr>
        <p:spPr>
          <a:xfrm>
            <a:off x="11837790" y="362214"/>
            <a:ext cx="1020603" cy="586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70">
              <a:solidFill>
                <a:prstClr val="white"/>
              </a:solidFill>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p:nvPr/>
        </p:nvGrpSpPr>
        <p:grpSpPr>
          <a:xfrm>
            <a:off x="524719" y="1354142"/>
            <a:ext cx="11881320" cy="5476716"/>
            <a:chOff x="982640" y="1286614"/>
            <a:chExt cx="10081118" cy="5023499"/>
          </a:xfrm>
        </p:grpSpPr>
        <p:sp>
          <p:nvSpPr>
            <p:cNvPr id="12" name="圆角矩形 11"/>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13" name="圆角矩形 12"/>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nvGrpSpPr>
            <p:cNvPr id="3" name="组合 13"/>
            <p:cNvGrpSpPr/>
            <p:nvPr/>
          </p:nvGrpSpPr>
          <p:grpSpPr>
            <a:xfrm>
              <a:off x="982640" y="1596963"/>
              <a:ext cx="751226" cy="4402810"/>
              <a:chOff x="982640" y="1596963"/>
              <a:chExt cx="751226" cy="4402810"/>
            </a:xfrm>
          </p:grpSpPr>
          <p:grpSp>
            <p:nvGrpSpPr>
              <p:cNvPr id="4" name="组合 14"/>
              <p:cNvGrpSpPr/>
              <p:nvPr/>
            </p:nvGrpSpPr>
            <p:grpSpPr>
              <a:xfrm rot="16200000">
                <a:off x="-615716" y="3650191"/>
                <a:ext cx="4402810" cy="296354"/>
                <a:chOff x="2149635" y="1165383"/>
                <a:chExt cx="3485831" cy="234634"/>
              </a:xfrm>
            </p:grpSpPr>
            <p:grpSp>
              <p:nvGrpSpPr>
                <p:cNvPr id="5" name="组合 52"/>
                <p:cNvGrpSpPr/>
                <p:nvPr/>
              </p:nvGrpSpPr>
              <p:grpSpPr>
                <a:xfrm>
                  <a:off x="2149635" y="1165385"/>
                  <a:ext cx="234632" cy="234632"/>
                  <a:chOff x="2483014" y="1114427"/>
                  <a:chExt cx="209550" cy="209550"/>
                </a:xfrm>
              </p:grpSpPr>
              <p:sp>
                <p:nvSpPr>
                  <p:cNvPr id="81" name="椭圆 8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82" name="椭圆 8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6" name="组合 53"/>
                <p:cNvGrpSpPr/>
                <p:nvPr/>
              </p:nvGrpSpPr>
              <p:grpSpPr>
                <a:xfrm>
                  <a:off x="2510880" y="1165385"/>
                  <a:ext cx="234632" cy="234632"/>
                  <a:chOff x="2483014" y="1114427"/>
                  <a:chExt cx="209550" cy="209550"/>
                </a:xfrm>
              </p:grpSpPr>
              <p:sp>
                <p:nvSpPr>
                  <p:cNvPr id="79" name="椭圆 7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80" name="椭圆 7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7" name="组合 54"/>
                <p:cNvGrpSpPr/>
                <p:nvPr/>
              </p:nvGrpSpPr>
              <p:grpSpPr>
                <a:xfrm>
                  <a:off x="2872124" y="1165385"/>
                  <a:ext cx="234632" cy="234632"/>
                  <a:chOff x="2483014" y="1114427"/>
                  <a:chExt cx="209550" cy="209550"/>
                </a:xfrm>
              </p:grpSpPr>
              <p:sp>
                <p:nvSpPr>
                  <p:cNvPr id="77" name="椭圆 7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78" name="椭圆 7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8" name="组合 55"/>
                <p:cNvGrpSpPr/>
                <p:nvPr/>
              </p:nvGrpSpPr>
              <p:grpSpPr>
                <a:xfrm>
                  <a:off x="3233369" y="1165385"/>
                  <a:ext cx="234632" cy="234632"/>
                  <a:chOff x="2483014" y="1114427"/>
                  <a:chExt cx="209550" cy="209550"/>
                </a:xfrm>
              </p:grpSpPr>
              <p:sp>
                <p:nvSpPr>
                  <p:cNvPr id="75" name="椭圆 7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76" name="椭圆 7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9" name="组合 56"/>
                <p:cNvGrpSpPr/>
                <p:nvPr/>
              </p:nvGrpSpPr>
              <p:grpSpPr>
                <a:xfrm>
                  <a:off x="3594615" y="1165383"/>
                  <a:ext cx="234632" cy="234632"/>
                  <a:chOff x="2483014" y="1114427"/>
                  <a:chExt cx="209550" cy="209550"/>
                </a:xfrm>
              </p:grpSpPr>
              <p:sp>
                <p:nvSpPr>
                  <p:cNvPr id="73" name="椭圆 7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74" name="椭圆 7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10" name="组合 57"/>
                <p:cNvGrpSpPr/>
                <p:nvPr/>
              </p:nvGrpSpPr>
              <p:grpSpPr>
                <a:xfrm>
                  <a:off x="3955858" y="1165384"/>
                  <a:ext cx="234632" cy="234632"/>
                  <a:chOff x="2483014" y="1114427"/>
                  <a:chExt cx="209550" cy="209550"/>
                </a:xfrm>
              </p:grpSpPr>
              <p:sp>
                <p:nvSpPr>
                  <p:cNvPr id="71" name="椭圆 7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72" name="椭圆 7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11" name="组合 58"/>
                <p:cNvGrpSpPr/>
                <p:nvPr/>
              </p:nvGrpSpPr>
              <p:grpSpPr>
                <a:xfrm>
                  <a:off x="4317103" y="1165384"/>
                  <a:ext cx="234632" cy="234632"/>
                  <a:chOff x="2483014" y="1114427"/>
                  <a:chExt cx="209550" cy="209550"/>
                </a:xfrm>
              </p:grpSpPr>
              <p:sp>
                <p:nvSpPr>
                  <p:cNvPr id="69" name="椭圆 6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70" name="椭圆 6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14" name="组合 59"/>
                <p:cNvGrpSpPr/>
                <p:nvPr/>
              </p:nvGrpSpPr>
              <p:grpSpPr>
                <a:xfrm>
                  <a:off x="4678347" y="1165384"/>
                  <a:ext cx="234632" cy="234632"/>
                  <a:chOff x="2483014" y="1114427"/>
                  <a:chExt cx="209550" cy="209550"/>
                </a:xfrm>
              </p:grpSpPr>
              <p:sp>
                <p:nvSpPr>
                  <p:cNvPr id="67" name="椭圆 6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68" name="椭圆 6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15" name="组合 60"/>
                <p:cNvGrpSpPr/>
                <p:nvPr/>
              </p:nvGrpSpPr>
              <p:grpSpPr>
                <a:xfrm>
                  <a:off x="5039590" y="1165384"/>
                  <a:ext cx="234632" cy="234632"/>
                  <a:chOff x="2483014" y="1114427"/>
                  <a:chExt cx="209550" cy="209550"/>
                </a:xfrm>
              </p:grpSpPr>
              <p:sp>
                <p:nvSpPr>
                  <p:cNvPr id="65" name="椭圆 6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66" name="椭圆 6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16" name="组合 61"/>
                <p:cNvGrpSpPr/>
                <p:nvPr/>
              </p:nvGrpSpPr>
              <p:grpSpPr>
                <a:xfrm>
                  <a:off x="5400834" y="1165384"/>
                  <a:ext cx="234632" cy="234632"/>
                  <a:chOff x="2483014" y="1114427"/>
                  <a:chExt cx="209550" cy="209550"/>
                </a:xfrm>
              </p:grpSpPr>
              <p:sp>
                <p:nvSpPr>
                  <p:cNvPr id="63" name="椭圆 6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64" name="椭圆 6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grpSp>
            <p:nvGrpSpPr>
              <p:cNvPr id="17" name="组合 22"/>
              <p:cNvGrpSpPr/>
              <p:nvPr/>
            </p:nvGrpSpPr>
            <p:grpSpPr>
              <a:xfrm rot="16200000">
                <a:off x="1229146" y="5557333"/>
                <a:ext cx="119575" cy="612586"/>
                <a:chOff x="2244455" y="772894"/>
                <a:chExt cx="94658" cy="485003"/>
              </a:xfrm>
            </p:grpSpPr>
            <p:sp>
              <p:nvSpPr>
                <p:cNvPr id="51" name="圆角矩形 5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52" name="圆角矩形 5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18" name="组合 23"/>
              <p:cNvGrpSpPr/>
              <p:nvPr/>
            </p:nvGrpSpPr>
            <p:grpSpPr>
              <a:xfrm rot="16200000">
                <a:off x="1229146" y="5099277"/>
                <a:ext cx="119575" cy="612586"/>
                <a:chOff x="2244455" y="772894"/>
                <a:chExt cx="94658" cy="485003"/>
              </a:xfrm>
            </p:grpSpPr>
            <p:sp>
              <p:nvSpPr>
                <p:cNvPr id="49" name="圆角矩形 4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50" name="圆角矩形 4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19" name="组合 24"/>
              <p:cNvGrpSpPr/>
              <p:nvPr/>
            </p:nvGrpSpPr>
            <p:grpSpPr>
              <a:xfrm rot="16200000">
                <a:off x="1229146" y="4641222"/>
                <a:ext cx="119575" cy="612586"/>
                <a:chOff x="2244455" y="772894"/>
                <a:chExt cx="94658" cy="485003"/>
              </a:xfrm>
            </p:grpSpPr>
            <p:sp>
              <p:nvSpPr>
                <p:cNvPr id="47" name="圆角矩形 4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48" name="圆角矩形 4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20" name="组合 25"/>
              <p:cNvGrpSpPr/>
              <p:nvPr/>
            </p:nvGrpSpPr>
            <p:grpSpPr>
              <a:xfrm rot="16200000">
                <a:off x="1229146" y="4183167"/>
                <a:ext cx="119575" cy="612586"/>
                <a:chOff x="2244455" y="772894"/>
                <a:chExt cx="94658" cy="485003"/>
              </a:xfrm>
            </p:grpSpPr>
            <p:sp>
              <p:nvSpPr>
                <p:cNvPr id="45" name="圆角矩形 4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46" name="圆角矩形 4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21" name="组合 26"/>
              <p:cNvGrpSpPr/>
              <p:nvPr/>
            </p:nvGrpSpPr>
            <p:grpSpPr>
              <a:xfrm rot="16200000">
                <a:off x="1229146" y="3725113"/>
                <a:ext cx="119575" cy="612586"/>
                <a:chOff x="2244455" y="772894"/>
                <a:chExt cx="94658" cy="485003"/>
              </a:xfrm>
            </p:grpSpPr>
            <p:sp>
              <p:nvSpPr>
                <p:cNvPr id="43" name="圆角矩形 4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44" name="圆角矩形 4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22" name="组合 27"/>
              <p:cNvGrpSpPr/>
              <p:nvPr/>
            </p:nvGrpSpPr>
            <p:grpSpPr>
              <a:xfrm rot="16200000">
                <a:off x="1229146" y="3267055"/>
                <a:ext cx="119575" cy="612586"/>
                <a:chOff x="2244455" y="772894"/>
                <a:chExt cx="94658" cy="485003"/>
              </a:xfrm>
            </p:grpSpPr>
            <p:sp>
              <p:nvSpPr>
                <p:cNvPr id="41" name="圆角矩形 4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42" name="圆角矩形 4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23" name="组合 28"/>
              <p:cNvGrpSpPr/>
              <p:nvPr/>
            </p:nvGrpSpPr>
            <p:grpSpPr>
              <a:xfrm rot="16200000">
                <a:off x="1229145" y="2808999"/>
                <a:ext cx="119575" cy="612586"/>
                <a:chOff x="2244455" y="772894"/>
                <a:chExt cx="94658" cy="485003"/>
              </a:xfrm>
            </p:grpSpPr>
            <p:sp>
              <p:nvSpPr>
                <p:cNvPr id="39" name="圆角矩形 3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40" name="圆角矩形 3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24" name="组合 29"/>
              <p:cNvGrpSpPr/>
              <p:nvPr/>
            </p:nvGrpSpPr>
            <p:grpSpPr>
              <a:xfrm rot="16200000">
                <a:off x="1229146" y="2350946"/>
                <a:ext cx="119575" cy="612586"/>
                <a:chOff x="2244455" y="772894"/>
                <a:chExt cx="94658" cy="485003"/>
              </a:xfrm>
            </p:grpSpPr>
            <p:sp>
              <p:nvSpPr>
                <p:cNvPr id="37" name="圆角矩形 3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38" name="圆角矩形 3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25" name="组合 30"/>
              <p:cNvGrpSpPr/>
              <p:nvPr/>
            </p:nvGrpSpPr>
            <p:grpSpPr>
              <a:xfrm rot="16200000">
                <a:off x="1229146" y="1892893"/>
                <a:ext cx="119575" cy="612586"/>
                <a:chOff x="2244455" y="772894"/>
                <a:chExt cx="94658" cy="485003"/>
              </a:xfrm>
            </p:grpSpPr>
            <p:sp>
              <p:nvSpPr>
                <p:cNvPr id="35" name="圆角矩形 3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36" name="圆角矩形 3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nvGrpSpPr>
              <p:cNvPr id="26" name="组合 31"/>
              <p:cNvGrpSpPr/>
              <p:nvPr/>
            </p:nvGrpSpPr>
            <p:grpSpPr>
              <a:xfrm rot="16200000">
                <a:off x="1229146" y="1434840"/>
                <a:ext cx="119575" cy="612586"/>
                <a:chOff x="2244455" y="772894"/>
                <a:chExt cx="94658" cy="485003"/>
              </a:xfrm>
            </p:grpSpPr>
            <p:sp>
              <p:nvSpPr>
                <p:cNvPr id="33" name="圆角矩形 3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34" name="圆角矩形 3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grpSp>
      <p:cxnSp>
        <p:nvCxnSpPr>
          <p:cNvPr id="93" name="直接连接符 92"/>
          <p:cNvCxnSpPr/>
          <p:nvPr/>
        </p:nvCxnSpPr>
        <p:spPr>
          <a:xfrm flipV="1">
            <a:off x="1900336" y="2035943"/>
            <a:ext cx="7865738" cy="81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文本框 107"/>
          <p:cNvSpPr txBox="1"/>
          <p:nvPr/>
        </p:nvSpPr>
        <p:spPr>
          <a:xfrm>
            <a:off x="1651345" y="2199084"/>
            <a:ext cx="10394654" cy="4635685"/>
          </a:xfrm>
          <a:prstGeom prst="rect">
            <a:avLst/>
          </a:prstGeom>
          <a:noFill/>
        </p:spPr>
        <p:txBody>
          <a:bodyPr wrap="square" lIns="128580" tIns="64290" rIns="128580" bIns="64290" rtlCol="0">
            <a:spAutoFit/>
          </a:bodyPr>
          <a:lstStyle/>
          <a:p>
            <a:pPr marL="301625" indent="-301625" latinLnBrk="1">
              <a:lnSpc>
                <a:spcPct val="120000"/>
              </a:lnSpc>
              <a:buFont typeface="Wingdings" panose="05000000000000000000" pitchFamily="2" charset="2"/>
              <a:buChar char="Ø"/>
              <a:defRPr/>
            </a:pPr>
            <a:r>
              <a:rPr kumimoji="1" lang="zh-CN" altLang="en-US" sz="2000" dirty="0">
                <a:solidFill>
                  <a:srgbClr val="FF0000"/>
                </a:solidFill>
                <a:latin typeface="思源黑体 CN Medium" panose="020B0600000000000000" pitchFamily="34" charset="-122"/>
                <a:ea typeface="思源黑体 CN Medium" panose="020B0600000000000000" pitchFamily="34" charset="-122"/>
              </a:rPr>
              <a:t>云财采</a:t>
            </a:r>
            <a:r>
              <a:rPr kumimoji="1" lang="en-US" altLang="zh-CN" sz="2000" dirty="0">
                <a:solidFill>
                  <a:srgbClr val="FF0000"/>
                </a:solidFill>
                <a:latin typeface="思源黑体 CN Medium" panose="020B0600000000000000" pitchFamily="34" charset="-122"/>
                <a:ea typeface="思源黑体 CN Medium" panose="020B0600000000000000" pitchFamily="34" charset="-122"/>
              </a:rPr>
              <a:t>〔2016〕9</a:t>
            </a:r>
            <a:r>
              <a:rPr kumimoji="1" lang="zh-CN" altLang="en-US" sz="2000" dirty="0">
                <a:solidFill>
                  <a:srgbClr val="FF0000"/>
                </a:solidFill>
                <a:latin typeface="思源黑体 CN Medium" panose="020B0600000000000000" pitchFamily="34" charset="-122"/>
                <a:ea typeface="思源黑体 CN Medium" panose="020B0600000000000000" pitchFamily="34" charset="-122"/>
              </a:rPr>
              <a:t>号 </a:t>
            </a:r>
            <a:r>
              <a:rPr kumimoji="1" lang="en-US" altLang="zh-CN" sz="2000" dirty="0">
                <a:solidFill>
                  <a:srgbClr val="FF0000"/>
                </a:solidFill>
                <a:latin typeface="思源黑体 CN Medium" panose="020B0600000000000000" pitchFamily="34" charset="-122"/>
                <a:ea typeface="思源黑体 CN Medium" panose="020B0600000000000000" pitchFamily="34" charset="-122"/>
              </a:rPr>
              <a:t>《</a:t>
            </a:r>
            <a:r>
              <a:rPr kumimoji="1" lang="zh-CN" altLang="en-US" sz="2000" dirty="0">
                <a:solidFill>
                  <a:srgbClr val="FF0000"/>
                </a:solidFill>
                <a:latin typeface="思源黑体 CN Medium" panose="020B0600000000000000" pitchFamily="34" charset="-122"/>
                <a:ea typeface="思源黑体 CN Medium" panose="020B0600000000000000" pitchFamily="34" charset="-122"/>
              </a:rPr>
              <a:t>云南省政府采购评审专家劳务报酬支付暂行办法</a:t>
            </a:r>
            <a:r>
              <a:rPr kumimoji="1" lang="en-US" altLang="zh-CN" sz="2000" dirty="0">
                <a:solidFill>
                  <a:srgbClr val="FF0000"/>
                </a:solidFill>
                <a:latin typeface="思源黑体 CN Medium" panose="020B0600000000000000" pitchFamily="34" charset="-122"/>
                <a:ea typeface="思源黑体 CN Medium" panose="020B0600000000000000" pitchFamily="34" charset="-122"/>
              </a:rPr>
              <a:t>》</a:t>
            </a:r>
          </a:p>
          <a:p>
            <a:pPr marL="301625" indent="-301625" latinLnBrk="1">
              <a:lnSpc>
                <a:spcPct val="120000"/>
              </a:lnSpc>
              <a:buFont typeface="Wingdings" panose="05000000000000000000" pitchFamily="2" charset="2"/>
              <a:buChar char="Ø"/>
              <a:defRPr/>
            </a:pPr>
            <a:r>
              <a:rPr kumimoji="1" lang="zh-CN" altLang="en-US" sz="2000" dirty="0">
                <a:solidFill>
                  <a:srgbClr val="FF0000"/>
                </a:solidFill>
                <a:latin typeface="思源黑体 CN Medium" panose="020B0600000000000000" pitchFamily="34" charset="-122"/>
                <a:ea typeface="思源黑体 CN Medium" panose="020B0600000000000000" pitchFamily="34" charset="-122"/>
              </a:rPr>
              <a:t>云财评审</a:t>
            </a:r>
            <a:r>
              <a:rPr kumimoji="1" lang="en-US" altLang="zh-CN" sz="2000" dirty="0">
                <a:solidFill>
                  <a:srgbClr val="FF0000"/>
                </a:solidFill>
                <a:latin typeface="思源黑体 CN Medium" panose="020B0600000000000000" pitchFamily="34" charset="-122"/>
                <a:ea typeface="思源黑体 CN Medium" panose="020B0600000000000000" pitchFamily="34" charset="-122"/>
              </a:rPr>
              <a:t>〔2016〕41</a:t>
            </a:r>
            <a:r>
              <a:rPr kumimoji="1" lang="zh-CN" altLang="en-US" sz="2000" dirty="0">
                <a:solidFill>
                  <a:srgbClr val="FF0000"/>
                </a:solidFill>
                <a:latin typeface="思源黑体 CN Medium" panose="020B0600000000000000" pitchFamily="34" charset="-122"/>
                <a:ea typeface="思源黑体 CN Medium" panose="020B0600000000000000" pitchFamily="34" charset="-122"/>
              </a:rPr>
              <a:t>号 </a:t>
            </a:r>
            <a:r>
              <a:rPr kumimoji="1" lang="en-US" altLang="zh-CN" sz="2000" dirty="0">
                <a:solidFill>
                  <a:srgbClr val="FF0000"/>
                </a:solidFill>
                <a:latin typeface="思源黑体 CN Medium" panose="020B0600000000000000" pitchFamily="34" charset="-122"/>
                <a:ea typeface="思源黑体 CN Medium" panose="020B0600000000000000" pitchFamily="34" charset="-122"/>
              </a:rPr>
              <a:t>《</a:t>
            </a:r>
            <a:r>
              <a:rPr kumimoji="1" lang="zh-CN" altLang="en-US" sz="2000" dirty="0">
                <a:solidFill>
                  <a:srgbClr val="FF0000"/>
                </a:solidFill>
                <a:latin typeface="思源黑体 CN Medium" panose="020B0600000000000000" pitchFamily="34" charset="-122"/>
                <a:ea typeface="思源黑体 CN Medium" panose="020B0600000000000000" pitchFamily="34" charset="-122"/>
              </a:rPr>
              <a:t>云南省省级财政个人劳务服务类支出预算定额标准（试行）</a:t>
            </a:r>
            <a:r>
              <a:rPr kumimoji="1" lang="en-US" altLang="zh-CN" sz="2000" dirty="0">
                <a:solidFill>
                  <a:srgbClr val="FF0000"/>
                </a:solidFill>
                <a:latin typeface="思源黑体 CN Medium" panose="020B0600000000000000" pitchFamily="34" charset="-122"/>
                <a:ea typeface="思源黑体 CN Medium" panose="020B0600000000000000" pitchFamily="34" charset="-122"/>
              </a:rPr>
              <a:t>》</a:t>
            </a:r>
          </a:p>
          <a:p>
            <a:pPr marL="301625" indent="-301625" latinLnBrk="1">
              <a:lnSpc>
                <a:spcPct val="120000"/>
              </a:lnSpc>
              <a:buFont typeface="Wingdings" panose="05000000000000000000" pitchFamily="2" charset="2"/>
              <a:buChar char="Ø"/>
              <a:defRPr/>
            </a:pPr>
            <a:r>
              <a:rPr kumimoji="1" lang="zh-CN" altLang="en-US" sz="2000" dirty="0">
                <a:solidFill>
                  <a:srgbClr val="FF0000"/>
                </a:solidFill>
                <a:latin typeface="思源黑体 CN Medium" panose="020B0600000000000000" pitchFamily="34" charset="-122"/>
                <a:ea typeface="思源黑体 CN Medium" panose="020B0600000000000000" pitchFamily="34" charset="-122"/>
              </a:rPr>
              <a:t>昆医大</a:t>
            </a:r>
            <a:r>
              <a:rPr kumimoji="1" lang="en-US" altLang="zh-CN" sz="2000" dirty="0">
                <a:solidFill>
                  <a:srgbClr val="FF0000"/>
                </a:solidFill>
                <a:latin typeface="思源黑体 CN Medium" panose="020B0600000000000000" pitchFamily="34" charset="-122"/>
                <a:ea typeface="思源黑体 CN Medium" panose="020B0600000000000000" pitchFamily="34" charset="-122"/>
              </a:rPr>
              <a:t>〔2020〕129</a:t>
            </a:r>
            <a:r>
              <a:rPr kumimoji="1" lang="zh-CN" altLang="en-US" sz="2000" dirty="0">
                <a:solidFill>
                  <a:srgbClr val="FF0000"/>
                </a:solidFill>
                <a:latin typeface="思源黑体 CN Medium" panose="020B0600000000000000" pitchFamily="34" charset="-122"/>
                <a:ea typeface="思源黑体 CN Medium" panose="020B0600000000000000" pitchFamily="34" charset="-122"/>
              </a:rPr>
              <a:t>号 昆明医科大学培训费管理办法（</a:t>
            </a:r>
            <a:r>
              <a:rPr kumimoji="1" lang="en-US" altLang="zh-CN" sz="2000" dirty="0">
                <a:solidFill>
                  <a:srgbClr val="FF0000"/>
                </a:solidFill>
                <a:latin typeface="思源黑体 CN Medium" panose="020B0600000000000000" pitchFamily="34" charset="-122"/>
                <a:ea typeface="思源黑体 CN Medium" panose="020B0600000000000000" pitchFamily="34" charset="-122"/>
              </a:rPr>
              <a:t>2020</a:t>
            </a:r>
            <a:r>
              <a:rPr kumimoji="1" lang="zh-CN" altLang="en-US" sz="2000" dirty="0">
                <a:solidFill>
                  <a:srgbClr val="FF0000"/>
                </a:solidFill>
                <a:latin typeface="思源黑体 CN Medium" panose="020B0600000000000000" pitchFamily="34" charset="-122"/>
                <a:ea typeface="思源黑体 CN Medium" panose="020B0600000000000000" pitchFamily="34" charset="-122"/>
              </a:rPr>
              <a:t>年修订）</a:t>
            </a:r>
          </a:p>
          <a:p>
            <a:pPr marL="301625" indent="-301625" latinLnBrk="1">
              <a:lnSpc>
                <a:spcPct val="120000"/>
              </a:lnSpc>
              <a:buFont typeface="Wingdings" panose="05000000000000000000" pitchFamily="2" charset="2"/>
              <a:buChar char="Ø"/>
              <a:defRPr/>
            </a:pPr>
            <a:r>
              <a:rPr kumimoji="1" lang="zh-CN" altLang="en-US" sz="2000" dirty="0">
                <a:solidFill>
                  <a:srgbClr val="FF0000"/>
                </a:solidFill>
                <a:latin typeface="思源黑体 CN Medium" panose="020B0600000000000000" pitchFamily="34" charset="-122"/>
                <a:ea typeface="思源黑体 CN Medium" panose="020B0600000000000000" pitchFamily="34" charset="-122"/>
              </a:rPr>
              <a:t>昆医大</a:t>
            </a:r>
            <a:r>
              <a:rPr kumimoji="1" lang="en-US" altLang="zh-CN" sz="2000" dirty="0">
                <a:solidFill>
                  <a:srgbClr val="FF0000"/>
                </a:solidFill>
                <a:latin typeface="思源黑体 CN Medium" panose="020B0600000000000000" pitchFamily="34" charset="-122"/>
                <a:ea typeface="思源黑体 CN Medium" panose="020B0600000000000000" pitchFamily="34" charset="-122"/>
              </a:rPr>
              <a:t>〔2022〕35</a:t>
            </a:r>
            <a:r>
              <a:rPr kumimoji="1" lang="zh-CN" altLang="en-US" sz="2000" dirty="0">
                <a:solidFill>
                  <a:srgbClr val="FF0000"/>
                </a:solidFill>
                <a:latin typeface="思源黑体 CN Medium" panose="020B0600000000000000" pitchFamily="34" charset="-122"/>
                <a:ea typeface="思源黑体 CN Medium" panose="020B0600000000000000" pitchFamily="34" charset="-122"/>
              </a:rPr>
              <a:t>号 </a:t>
            </a:r>
            <a:r>
              <a:rPr kumimoji="1" lang="en-US" altLang="zh-CN" sz="2000" dirty="0">
                <a:solidFill>
                  <a:srgbClr val="FF0000"/>
                </a:solidFill>
                <a:latin typeface="思源黑体 CN Medium" panose="020B0600000000000000" pitchFamily="34" charset="-122"/>
                <a:ea typeface="思源黑体 CN Medium" panose="020B0600000000000000" pitchFamily="34" charset="-122"/>
              </a:rPr>
              <a:t>《</a:t>
            </a:r>
            <a:r>
              <a:rPr kumimoji="1" lang="zh-CN" altLang="en-US" sz="2000" dirty="0">
                <a:solidFill>
                  <a:srgbClr val="FF0000"/>
                </a:solidFill>
                <a:latin typeface="思源黑体 CN Medium" panose="020B0600000000000000" pitchFamily="34" charset="-122"/>
                <a:ea typeface="思源黑体 CN Medium" panose="020B0600000000000000" pitchFamily="34" charset="-122"/>
              </a:rPr>
              <a:t>昆明医科大学纵向科研项目资金管理办法（修订）</a:t>
            </a:r>
            <a:r>
              <a:rPr kumimoji="1" lang="en-US" altLang="zh-CN" sz="2000" dirty="0">
                <a:solidFill>
                  <a:srgbClr val="FF0000"/>
                </a:solidFill>
                <a:latin typeface="思源黑体 CN Medium" panose="020B0600000000000000" pitchFamily="34" charset="-122"/>
                <a:ea typeface="思源黑体 CN Medium" panose="020B0600000000000000" pitchFamily="34" charset="-122"/>
              </a:rPr>
              <a:t>》</a:t>
            </a:r>
          </a:p>
          <a:p>
            <a:pPr marL="301625" indent="-301625" latinLnBrk="1">
              <a:lnSpc>
                <a:spcPct val="120000"/>
              </a:lnSpc>
              <a:buFont typeface="Wingdings" panose="05000000000000000000" pitchFamily="2" charset="2"/>
              <a:buChar char="Ø"/>
              <a:defRPr/>
            </a:pP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昆医大</a:t>
            </a:r>
            <a:r>
              <a:rPr kumimoji="1"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〔2014〕  56</a:t>
            </a: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号  昆明医科大学工作餐管理规定</a:t>
            </a:r>
          </a:p>
          <a:p>
            <a:pPr marL="301625" indent="-301625" latinLnBrk="1">
              <a:lnSpc>
                <a:spcPct val="120000"/>
              </a:lnSpc>
              <a:buFont typeface="Wingdings" panose="05000000000000000000" pitchFamily="2" charset="2"/>
              <a:buChar char="Ø"/>
              <a:defRPr/>
            </a:pP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昆医大</a:t>
            </a:r>
            <a:r>
              <a:rPr kumimoji="1"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〔2019〕  20</a:t>
            </a: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号  昆明医科大学公务接待管理规定</a:t>
            </a:r>
          </a:p>
          <a:p>
            <a:pPr marL="301625" indent="-301625" latinLnBrk="1">
              <a:lnSpc>
                <a:spcPct val="120000"/>
              </a:lnSpc>
              <a:buFont typeface="Wingdings" panose="05000000000000000000" pitchFamily="2" charset="2"/>
              <a:buChar char="Ø"/>
              <a:defRPr/>
            </a:pP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昆医大</a:t>
            </a:r>
            <a:r>
              <a:rPr kumimoji="1"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〔2020〕  48</a:t>
            </a: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号 昆明医科大学会议费管理办法</a:t>
            </a:r>
          </a:p>
          <a:p>
            <a:pPr marL="301625" indent="-301625" latinLnBrk="1">
              <a:lnSpc>
                <a:spcPct val="120000"/>
              </a:lnSpc>
              <a:buFont typeface="Wingdings" panose="05000000000000000000" pitchFamily="2" charset="2"/>
              <a:buChar char="Ø"/>
              <a:defRPr/>
            </a:pP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昆医大</a:t>
            </a:r>
            <a:r>
              <a:rPr kumimoji="1"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〔2020〕119</a:t>
            </a: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号 </a:t>
            </a:r>
            <a:r>
              <a:rPr kumimoji="1"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a:t>
            </a: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昆明医科大学差旅费管理办法（</a:t>
            </a:r>
            <a:r>
              <a:rPr kumimoji="1"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2020</a:t>
            </a: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年修订）</a:t>
            </a:r>
            <a:r>
              <a:rPr kumimoji="1"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a:t>
            </a:r>
          </a:p>
          <a:p>
            <a:pPr marL="301625" indent="-301625" latinLnBrk="1">
              <a:lnSpc>
                <a:spcPct val="120000"/>
              </a:lnSpc>
              <a:buFont typeface="Wingdings" panose="05000000000000000000" pitchFamily="2" charset="2"/>
              <a:buChar char="Ø"/>
              <a:defRPr/>
            </a:pP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关于严格执行</a:t>
            </a:r>
            <a:r>
              <a:rPr kumimoji="1"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a:t>
            </a: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省级党政机关公务差旅费管理办法</a:t>
            </a:r>
            <a:r>
              <a:rPr kumimoji="1"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a:t>
            </a: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的通知</a:t>
            </a:r>
            <a:r>
              <a:rPr kumimoji="1"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a:t>
            </a:r>
          </a:p>
          <a:p>
            <a:pPr marL="301625" indent="-301625" latinLnBrk="1">
              <a:lnSpc>
                <a:spcPct val="120000"/>
              </a:lnSpc>
              <a:buFont typeface="Wingdings" panose="05000000000000000000" pitchFamily="2" charset="2"/>
              <a:buChar char="Ø"/>
              <a:defRPr/>
            </a:pP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昆医大</a:t>
            </a:r>
            <a:r>
              <a:rPr kumimoji="1"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〔2019〕    5</a:t>
            </a: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号  昆明医科大学工作中餐券管理</a:t>
            </a:r>
            <a:r>
              <a:rPr kumimoji="1" lang="zh-CN" altLang="en-US" sz="2000" dirty="0" smtClean="0">
                <a:solidFill>
                  <a:schemeClr val="tx1">
                    <a:lumMod val="75000"/>
                    <a:lumOff val="25000"/>
                  </a:schemeClr>
                </a:solidFill>
                <a:latin typeface="思源黑体 CN Medium" panose="020B0600000000000000" pitchFamily="34" charset="-122"/>
                <a:ea typeface="思源黑体 CN Medium" panose="020B0600000000000000" pitchFamily="34" charset="-122"/>
              </a:rPr>
              <a:t>办法</a:t>
            </a:r>
            <a:endParaRPr kumimoji="1" lang="en-US" altLang="zh-CN" sz="2000" dirty="0" smtClean="0">
              <a:solidFill>
                <a:schemeClr val="tx1">
                  <a:lumMod val="75000"/>
                  <a:lumOff val="25000"/>
                </a:schemeClr>
              </a:solidFill>
              <a:latin typeface="思源黑体 CN Medium" panose="020B0600000000000000" pitchFamily="34" charset="-122"/>
              <a:ea typeface="思源黑体 CN Medium" panose="020B0600000000000000" pitchFamily="34" charset="-122"/>
            </a:endParaRPr>
          </a:p>
          <a:p>
            <a:pPr marL="301625" lvl="0" indent="-301625" latinLnBrk="1">
              <a:lnSpc>
                <a:spcPct val="120000"/>
              </a:lnSpc>
              <a:buFont typeface="Wingdings" panose="05000000000000000000" pitchFamily="2" charset="2"/>
              <a:buChar char="Ø"/>
              <a:defRPr/>
            </a:pP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mn-ea"/>
              </a:rPr>
              <a:t>昆医大</a:t>
            </a:r>
            <a:r>
              <a:rPr kumimoji="1"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mn-ea"/>
              </a:rPr>
              <a:t>〔2020〕129</a:t>
            </a: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mn-ea"/>
              </a:rPr>
              <a:t>号 昆明医科大学培训费管理办法（</a:t>
            </a:r>
            <a:r>
              <a:rPr kumimoji="1"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mn-ea"/>
              </a:rPr>
              <a:t>2020</a:t>
            </a:r>
            <a:r>
              <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mn-ea"/>
              </a:rPr>
              <a:t>年修订）</a:t>
            </a:r>
          </a:p>
          <a:p>
            <a:pPr marL="301625" indent="-301625" latinLnBrk="1">
              <a:lnSpc>
                <a:spcPct val="120000"/>
              </a:lnSpc>
              <a:buFont typeface="Wingdings" panose="05000000000000000000" pitchFamily="2" charset="2"/>
              <a:buChar char="Ø"/>
              <a:defRPr/>
            </a:pPr>
            <a:endParaRPr kumimoji="1"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sp>
        <p:nvSpPr>
          <p:cNvPr id="84" name="圆角矩形 83"/>
          <p:cNvSpPr/>
          <p:nvPr/>
        </p:nvSpPr>
        <p:spPr>
          <a:xfrm>
            <a:off x="1360384" y="303957"/>
            <a:ext cx="6632267" cy="854585"/>
          </a:xfrm>
          <a:prstGeom prst="roundRect">
            <a:avLst>
              <a:gd name="adj" fmla="val 50000"/>
            </a:avLst>
          </a:prstGeom>
          <a:solidFill>
            <a:srgbClr val="F1BE08"/>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64290" rIns="128580" bIns="64290" anchor="ctr"/>
          <a:lstStyle/>
          <a:p>
            <a:pPr algn="ctr" fontAlgn="auto">
              <a:defRPr/>
            </a:pPr>
            <a:endParaRPr lang="zh-CN" altLang="en-US" sz="1400" noProof="1">
              <a:latin typeface="微软雅黑" panose="020B0503020204020204" pitchFamily="34" charset="-122"/>
              <a:ea typeface="微软雅黑" panose="020B0503020204020204" pitchFamily="34" charset="-122"/>
            </a:endParaRPr>
          </a:p>
        </p:txBody>
      </p:sp>
      <p:sp>
        <p:nvSpPr>
          <p:cNvPr id="88" name="标题 4"/>
          <p:cNvSpPr txBox="1">
            <a:spLocks noChangeArrowheads="1"/>
          </p:cNvSpPr>
          <p:nvPr/>
        </p:nvSpPr>
        <p:spPr bwMode="auto">
          <a:xfrm>
            <a:off x="1474787" y="349855"/>
            <a:ext cx="7189975" cy="630951"/>
          </a:xfrm>
          <a:prstGeom prst="rect">
            <a:avLst/>
          </a:prstGeom>
          <a:noFill/>
          <a:ln w="9525">
            <a:noFill/>
            <a:miter lim="800000"/>
          </a:ln>
        </p:spPr>
        <p:txBody>
          <a:bodyPr lIns="96410" tIns="48205" rIns="96410" bIns="48205" anchor="ctr"/>
          <a:lstStyle/>
          <a:p>
            <a:pPr marL="0" lvl="1" indent="481965"/>
            <a:r>
              <a:rPr lang="zh-CN" altLang="en-US" sz="2800" b="1" dirty="0">
                <a:solidFill>
                  <a:schemeClr val="bg1"/>
                </a:solidFill>
                <a:latin typeface="微软雅黑" panose="020B0503020204020204" pitchFamily="34" charset="-122"/>
                <a:ea typeface="微软雅黑" panose="020B0503020204020204" pitchFamily="34" charset="-122"/>
              </a:rPr>
              <a:t>目前财务报账主要执行文件</a:t>
            </a:r>
          </a:p>
        </p:txBody>
      </p:sp>
      <p:sp>
        <p:nvSpPr>
          <p:cNvPr id="89" name="右箭头 88"/>
          <p:cNvSpPr/>
          <p:nvPr/>
        </p:nvSpPr>
        <p:spPr>
          <a:xfrm>
            <a:off x="6848672" y="582314"/>
            <a:ext cx="303051" cy="20090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64290" rIns="128580" bIns="64290" anchor="ctr"/>
          <a:lstStyle/>
          <a:p>
            <a:pPr algn="ctr" fontAlgn="auto">
              <a:defRPr/>
            </a:pPr>
            <a:endParaRPr lang="zh-CN" altLang="en-US" sz="1400" noProof="1">
              <a:latin typeface="微软雅黑" panose="020B0503020204020204" pitchFamily="34" charset="-122"/>
              <a:ea typeface="微软雅黑" panose="020B0503020204020204" pitchFamily="34" charset="-122"/>
            </a:endParaRPr>
          </a:p>
        </p:txBody>
      </p:sp>
      <p:grpSp>
        <p:nvGrpSpPr>
          <p:cNvPr id="83" name="组合 256"/>
          <p:cNvGrpSpPr/>
          <p:nvPr/>
        </p:nvGrpSpPr>
        <p:grpSpPr>
          <a:xfrm>
            <a:off x="392471" y="154408"/>
            <a:ext cx="1270813" cy="1247001"/>
            <a:chOff x="6802482" y="1039228"/>
            <a:chExt cx="911403" cy="843482"/>
          </a:xfrm>
        </p:grpSpPr>
        <p:sp>
          <p:nvSpPr>
            <p:cNvPr id="85" name="Freeform 5"/>
            <p:cNvSpPr/>
            <p:nvPr/>
          </p:nvSpPr>
          <p:spPr bwMode="auto">
            <a:xfrm rot="10800000">
              <a:off x="6802482" y="1039228"/>
              <a:ext cx="911403" cy="80776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gs>
                <a:gs pos="0">
                  <a:schemeClr val="bg1">
                    <a:lumMod val="88000"/>
                  </a:schemeClr>
                </a:gs>
              </a:gsLst>
              <a:lin ang="18900000" scaled="1"/>
              <a:tileRect/>
            </a:gradFill>
            <a:ln w="25400">
              <a:gradFill flip="none" rotWithShape="1">
                <a:gsLst>
                  <a:gs pos="100000">
                    <a:schemeClr val="bg1">
                      <a:lumMod val="83000"/>
                    </a:schemeClr>
                  </a:gs>
                  <a:gs pos="0">
                    <a:schemeClr val="bg1"/>
                  </a:gs>
                </a:gsLst>
                <a:lin ang="18900000" scaled="1"/>
                <a:tileRect/>
              </a:gradFill>
            </a:ln>
            <a:effectLst>
              <a:outerShdw blurRad="381000" dist="317500" dir="8100000" algn="tr" rotWithShape="0">
                <a:prstClr val="black">
                  <a:alpha val="18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6098" tIns="351838" rIns="306099" bIns="351837" numCol="1" spcCol="1270" anchor="ctr" anchorCtr="0">
              <a:noAutofit/>
            </a:bodyPr>
            <a:lstStyle/>
            <a:p>
              <a:pPr algn="ctr" defTabSz="1687830">
                <a:lnSpc>
                  <a:spcPct val="90000"/>
                </a:lnSpc>
                <a:spcAft>
                  <a:spcPct val="35000"/>
                </a:spcAft>
              </a:pPr>
              <a:endParaRPr lang="zh-CN" altLang="en-US" sz="3800" b="1">
                <a:solidFill>
                  <a:srgbClr val="C00000"/>
                </a:solidFill>
                <a:latin typeface="微软雅黑" panose="020B0503020204020204" pitchFamily="34" charset="-122"/>
                <a:ea typeface="微软雅黑" panose="020B0503020204020204" pitchFamily="34" charset="-122"/>
              </a:endParaRPr>
            </a:p>
          </p:txBody>
        </p:sp>
        <p:sp>
          <p:nvSpPr>
            <p:cNvPr id="90" name="圆角矩形 89"/>
            <p:cNvSpPr/>
            <p:nvPr/>
          </p:nvSpPr>
          <p:spPr>
            <a:xfrm>
              <a:off x="6937669" y="1122597"/>
              <a:ext cx="641029" cy="641029"/>
            </a:xfrm>
            <a:prstGeom prst="roundRect">
              <a:avLst>
                <a:gd name="adj" fmla="val 50000"/>
              </a:avLst>
            </a:prstGeom>
            <a:gradFill flip="none" rotWithShape="1">
              <a:gsLst>
                <a:gs pos="81000">
                  <a:schemeClr val="bg1"/>
                </a:gs>
                <a:gs pos="26000">
                  <a:schemeClr val="bg1">
                    <a:lumMod val="86000"/>
                  </a:schemeClr>
                </a:gs>
              </a:gsLst>
              <a:lin ang="18900000" scaled="1"/>
              <a:tileRect/>
            </a:gradFill>
            <a:ln w="34925">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6098" tIns="351838" rIns="306099" bIns="351837" numCol="1" spcCol="1270" anchor="ctr" anchorCtr="0">
              <a:noAutofit/>
            </a:bodyPr>
            <a:lstStyle/>
            <a:p>
              <a:pPr algn="ctr" defTabSz="1687830">
                <a:lnSpc>
                  <a:spcPct val="90000"/>
                </a:lnSpc>
                <a:spcAft>
                  <a:spcPct val="35000"/>
                </a:spcAft>
              </a:pPr>
              <a:endParaRPr lang="zh-CN" altLang="en-US" sz="3800" b="1">
                <a:solidFill>
                  <a:srgbClr val="C00000"/>
                </a:solidFill>
                <a:latin typeface="微软雅黑" panose="020B0503020204020204" pitchFamily="34" charset="-122"/>
                <a:ea typeface="微软雅黑" panose="020B0503020204020204" pitchFamily="34" charset="-122"/>
              </a:endParaRPr>
            </a:p>
          </p:txBody>
        </p:sp>
        <p:sp>
          <p:nvSpPr>
            <p:cNvPr id="91" name="椭圆 90"/>
            <p:cNvSpPr/>
            <p:nvPr/>
          </p:nvSpPr>
          <p:spPr>
            <a:xfrm>
              <a:off x="6938666" y="1123594"/>
              <a:ext cx="639034" cy="639034"/>
            </a:xfrm>
            <a:prstGeom prst="ellipse">
              <a:avLst/>
            </a:prstGeom>
            <a:noFill/>
            <a:ln cap="rnd">
              <a:solidFill>
                <a:srgbClr val="C00000"/>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95" name="文本框 250"/>
            <p:cNvSpPr txBox="1"/>
            <p:nvPr/>
          </p:nvSpPr>
          <p:spPr>
            <a:xfrm>
              <a:off x="7059724" y="1182309"/>
              <a:ext cx="489707" cy="700401"/>
            </a:xfrm>
            <a:prstGeom prst="rect">
              <a:avLst/>
            </a:prstGeom>
            <a:noFill/>
          </p:spPr>
          <p:txBody>
            <a:bodyPr wrap="none" rtlCol="0">
              <a:spAutoFit/>
            </a:bodyPr>
            <a:lstStyle/>
            <a:p>
              <a:r>
                <a:rPr lang="en-US" altLang="zh-CN" sz="4200" b="1" dirty="0">
                  <a:solidFill>
                    <a:srgbClr val="002060"/>
                  </a:solidFill>
                  <a:latin typeface="微软雅黑" panose="020B0503020204020204" pitchFamily="34" charset="-122"/>
                  <a:ea typeface="微软雅黑" panose="020B0503020204020204" pitchFamily="34" charset="-122"/>
                </a:rPr>
                <a:t>1</a:t>
              </a:r>
              <a:endParaRPr lang="zh-CN" altLang="en-US" sz="4200" b="1" dirty="0">
                <a:solidFill>
                  <a:srgbClr val="00206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left)">
                                      <p:cBhvr>
                                        <p:cTn id="11" dur="500"/>
                                        <p:tgtEl>
                                          <p:spTgt spid="9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up)">
                                      <p:cBhvr>
                                        <p:cTn id="15"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01016"/>
            <a:ext cx="1401762" cy="140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文本框 15"/>
          <p:cNvSpPr txBox="1"/>
          <p:nvPr/>
        </p:nvSpPr>
        <p:spPr>
          <a:xfrm>
            <a:off x="1362523" y="159942"/>
            <a:ext cx="4202756" cy="682149"/>
          </a:xfrm>
          <a:prstGeom prst="rect">
            <a:avLst/>
          </a:prstGeom>
          <a:noFill/>
        </p:spPr>
        <p:txBody>
          <a:bodyPr wrap="square" lIns="96433" tIns="48216" rIns="96433" bIns="48216" rtlCol="0">
            <a:spAutoFit/>
          </a:bodyPr>
          <a:lstStyle/>
          <a:p>
            <a:pPr algn="ctr"/>
            <a:r>
              <a:rPr lang="zh-CN" altLang="en-US" sz="3800" b="1" dirty="0" smtClean="0">
                <a:solidFill>
                  <a:schemeClr val="accent1"/>
                </a:solidFill>
                <a:latin typeface="微软雅黑" panose="020B0503020204020204" pitchFamily="34" charset="-122"/>
                <a:ea typeface="微软雅黑" panose="020B0503020204020204" pitchFamily="34" charset="-122"/>
              </a:rPr>
              <a:t>一、人员经费</a:t>
            </a:r>
            <a:endParaRPr lang="zh-CN" altLang="en-US" sz="3800" b="1" dirty="0">
              <a:solidFill>
                <a:schemeClr val="accent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692694" y="1449267"/>
            <a:ext cx="6045622" cy="696085"/>
            <a:chOff x="4638261" y="1683030"/>
            <a:chExt cx="5405161" cy="450574"/>
          </a:xfrm>
        </p:grpSpPr>
        <p:sp>
          <p:nvSpPr>
            <p:cNvPr id="17" name="文本框 16"/>
            <p:cNvSpPr txBox="1"/>
            <p:nvPr/>
          </p:nvSpPr>
          <p:spPr>
            <a:xfrm>
              <a:off x="6096283" y="1722549"/>
              <a:ext cx="3947139" cy="314279"/>
            </a:xfrm>
            <a:prstGeom prst="rect">
              <a:avLst/>
            </a:prstGeom>
            <a:noFill/>
          </p:spPr>
          <p:txBody>
            <a:bodyPr wrap="square" rtlCol="0">
              <a:spAutoFit/>
            </a:bodyPr>
            <a:lstStyle/>
            <a:p>
              <a:r>
                <a:rPr lang="en-US" altLang="zh-CN" sz="2500" dirty="0">
                  <a:latin typeface="微软雅黑" panose="020B0503020204020204" pitchFamily="34" charset="-122"/>
                  <a:ea typeface="微软雅黑" panose="020B0503020204020204" pitchFamily="34" charset="-122"/>
                </a:rPr>
                <a:t>1.</a:t>
              </a:r>
              <a:r>
                <a:rPr lang="zh-CN" altLang="en-US" sz="2500" dirty="0">
                  <a:latin typeface="微软雅黑" panose="020B0503020204020204" pitchFamily="34" charset="-122"/>
                  <a:ea typeface="微软雅黑" panose="020B0503020204020204" pitchFamily="34" charset="-122"/>
                </a:rPr>
                <a:t>科研项目专家咨询</a:t>
              </a:r>
              <a:r>
                <a:rPr lang="zh-CN" altLang="en-US" sz="2500" dirty="0" smtClean="0">
                  <a:latin typeface="微软雅黑" panose="020B0503020204020204" pitchFamily="34" charset="-122"/>
                  <a:ea typeface="微软雅黑" panose="020B0503020204020204" pitchFamily="34" charset="-122"/>
                </a:rPr>
                <a:t>费</a:t>
              </a:r>
              <a:endParaRPr lang="zh-CN" altLang="en-US" sz="2500" dirty="0">
                <a:latin typeface="微软雅黑" panose="020B0503020204020204" pitchFamily="34" charset="-122"/>
                <a:ea typeface="微软雅黑" panose="020B0503020204020204" pitchFamily="34" charset="-122"/>
              </a:endParaRPr>
            </a:p>
          </p:txBody>
        </p:sp>
        <p:sp>
          <p:nvSpPr>
            <p:cNvPr id="35" name="矩形 34"/>
            <p:cNvSpPr/>
            <p:nvPr/>
          </p:nvSpPr>
          <p:spPr>
            <a:xfrm>
              <a:off x="4638261" y="1683030"/>
              <a:ext cx="1219200" cy="450574"/>
            </a:xfrm>
            <a:prstGeom prst="rect">
              <a:avLst/>
            </a:prstGeom>
            <a:solidFill>
              <a:schemeClr val="accent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bg1"/>
                  </a:solidFill>
                  <a:latin typeface="微软雅黑" panose="020B0503020204020204" pitchFamily="34" charset="-122"/>
                  <a:ea typeface="微软雅黑" panose="020B0503020204020204" pitchFamily="34" charset="-122"/>
                </a:rPr>
                <a:t>Part 01</a:t>
              </a:r>
            </a:p>
          </p:txBody>
        </p:sp>
      </p:grpSp>
      <p:grpSp>
        <p:nvGrpSpPr>
          <p:cNvPr id="3" name="组合 2"/>
          <p:cNvGrpSpPr/>
          <p:nvPr/>
        </p:nvGrpSpPr>
        <p:grpSpPr>
          <a:xfrm>
            <a:off x="4720903" y="2430262"/>
            <a:ext cx="5772373" cy="696506"/>
            <a:chOff x="4638261" y="2441717"/>
            <a:chExt cx="5161368" cy="450574"/>
          </a:xfrm>
        </p:grpSpPr>
        <p:sp>
          <p:nvSpPr>
            <p:cNvPr id="21" name="文本框 20"/>
            <p:cNvSpPr txBox="1"/>
            <p:nvPr/>
          </p:nvSpPr>
          <p:spPr>
            <a:xfrm>
              <a:off x="6046125" y="2497194"/>
              <a:ext cx="3753504" cy="308609"/>
            </a:xfrm>
            <a:prstGeom prst="rect">
              <a:avLst/>
            </a:prstGeom>
            <a:noFill/>
          </p:spPr>
          <p:txBody>
            <a:bodyPr wrap="square" rtlCol="0">
              <a:spAutoFit/>
            </a:bodyPr>
            <a:lstStyle/>
            <a:p>
              <a:r>
                <a:rPr lang="en-US" altLang="zh-CN" sz="2500" dirty="0">
                  <a:latin typeface="微软雅黑" panose="020B0503020204020204" pitchFamily="34" charset="-122"/>
                  <a:ea typeface="微软雅黑" panose="020B0503020204020204" pitchFamily="34" charset="-122"/>
                </a:rPr>
                <a:t>2.</a:t>
              </a:r>
              <a:r>
                <a:rPr lang="zh-CN" altLang="en-US" sz="2500" dirty="0">
                  <a:latin typeface="微软雅黑" panose="020B0503020204020204" pitchFamily="34" charset="-122"/>
                  <a:ea typeface="微软雅黑" panose="020B0503020204020204" pitchFamily="34" charset="-122"/>
                </a:rPr>
                <a:t>非科研项目专家咨询</a:t>
              </a:r>
              <a:r>
                <a:rPr lang="zh-CN" altLang="en-US" sz="2500" dirty="0" smtClean="0">
                  <a:latin typeface="微软雅黑" panose="020B0503020204020204" pitchFamily="34" charset="-122"/>
                  <a:ea typeface="微软雅黑" panose="020B0503020204020204" pitchFamily="34" charset="-122"/>
                </a:rPr>
                <a:t>费</a:t>
              </a:r>
              <a:endParaRPr lang="zh-CN" altLang="en-US" sz="2500" dirty="0">
                <a:latin typeface="微软雅黑" panose="020B0503020204020204" pitchFamily="34" charset="-122"/>
                <a:ea typeface="微软雅黑" panose="020B0503020204020204" pitchFamily="34" charset="-122"/>
              </a:endParaRPr>
            </a:p>
          </p:txBody>
        </p:sp>
        <p:sp>
          <p:nvSpPr>
            <p:cNvPr id="36" name="矩形 35"/>
            <p:cNvSpPr/>
            <p:nvPr/>
          </p:nvSpPr>
          <p:spPr>
            <a:xfrm>
              <a:off x="4638261" y="2441717"/>
              <a:ext cx="1219200" cy="450574"/>
            </a:xfrm>
            <a:prstGeom prst="rect">
              <a:avLst/>
            </a:prstGeom>
            <a:solidFill>
              <a:schemeClr val="accent4"/>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bg1"/>
                  </a:solidFill>
                  <a:latin typeface="微软雅黑" panose="020B0503020204020204" pitchFamily="34" charset="-122"/>
                  <a:ea typeface="微软雅黑" panose="020B0503020204020204" pitchFamily="34" charset="-122"/>
                </a:rPr>
                <a:t>Part 02</a:t>
              </a:r>
            </a:p>
          </p:txBody>
        </p:sp>
      </p:grpSp>
      <p:grpSp>
        <p:nvGrpSpPr>
          <p:cNvPr id="4" name="组合 3"/>
          <p:cNvGrpSpPr/>
          <p:nvPr/>
        </p:nvGrpSpPr>
        <p:grpSpPr>
          <a:xfrm>
            <a:off x="4720903" y="3361185"/>
            <a:ext cx="5567437" cy="696469"/>
            <a:chOff x="4638261" y="3200404"/>
            <a:chExt cx="4978049" cy="450574"/>
          </a:xfrm>
        </p:grpSpPr>
        <p:sp>
          <p:nvSpPr>
            <p:cNvPr id="24" name="文本框 23"/>
            <p:cNvSpPr txBox="1"/>
            <p:nvPr/>
          </p:nvSpPr>
          <p:spPr>
            <a:xfrm>
              <a:off x="6046102" y="3261054"/>
              <a:ext cx="3570208" cy="308626"/>
            </a:xfrm>
            <a:prstGeom prst="rect">
              <a:avLst/>
            </a:prstGeom>
            <a:noFill/>
          </p:spPr>
          <p:txBody>
            <a:bodyPr wrap="square" rtlCol="0">
              <a:spAutoFit/>
            </a:bodyPr>
            <a:lstStyle/>
            <a:p>
              <a:r>
                <a:rPr lang="en-US" altLang="zh-CN" sz="2500" dirty="0">
                  <a:latin typeface="微软雅黑" panose="020B0503020204020204" pitchFamily="34" charset="-122"/>
                  <a:ea typeface="微软雅黑" panose="020B0503020204020204" pitchFamily="34" charset="-122"/>
                </a:rPr>
                <a:t>3.</a:t>
              </a:r>
              <a:r>
                <a:rPr lang="zh-CN" altLang="en-US" sz="2500" dirty="0">
                  <a:latin typeface="微软雅黑" panose="020B0503020204020204" pitchFamily="34" charset="-122"/>
                  <a:ea typeface="微软雅黑" panose="020B0503020204020204" pitchFamily="34" charset="-122"/>
                </a:rPr>
                <a:t>临时用工（劳务费</a:t>
              </a:r>
              <a:r>
                <a:rPr lang="zh-CN" altLang="en-US" sz="2500" dirty="0" smtClean="0">
                  <a:latin typeface="微软雅黑" panose="020B0503020204020204" pitchFamily="34" charset="-122"/>
                  <a:ea typeface="微软雅黑" panose="020B0503020204020204" pitchFamily="34" charset="-122"/>
                </a:rPr>
                <a:t>）</a:t>
              </a:r>
              <a:endParaRPr lang="zh-CN" altLang="en-US" sz="2500" dirty="0">
                <a:latin typeface="微软雅黑" panose="020B0503020204020204" pitchFamily="34" charset="-122"/>
                <a:ea typeface="微软雅黑" panose="020B0503020204020204" pitchFamily="34" charset="-122"/>
              </a:endParaRPr>
            </a:p>
          </p:txBody>
        </p:sp>
        <p:sp>
          <p:nvSpPr>
            <p:cNvPr id="37" name="矩形 36"/>
            <p:cNvSpPr/>
            <p:nvPr/>
          </p:nvSpPr>
          <p:spPr>
            <a:xfrm>
              <a:off x="4638261" y="3200404"/>
              <a:ext cx="1219200" cy="450574"/>
            </a:xfrm>
            <a:prstGeom prst="rect">
              <a:avLst/>
            </a:prstGeom>
            <a:solidFill>
              <a:schemeClr val="accent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bg1"/>
                  </a:solidFill>
                  <a:latin typeface="微软雅黑" panose="020B0503020204020204" pitchFamily="34" charset="-122"/>
                  <a:ea typeface="微软雅黑" panose="020B0503020204020204" pitchFamily="34" charset="-122"/>
                </a:rPr>
                <a:t>Part 03</a:t>
              </a:r>
            </a:p>
          </p:txBody>
        </p:sp>
      </p:grpSp>
      <p:grpSp>
        <p:nvGrpSpPr>
          <p:cNvPr id="5" name="组合 4"/>
          <p:cNvGrpSpPr/>
          <p:nvPr/>
        </p:nvGrpSpPr>
        <p:grpSpPr>
          <a:xfrm>
            <a:off x="4720905" y="4226899"/>
            <a:ext cx="4940004" cy="696085"/>
            <a:chOff x="4584284" y="3938861"/>
            <a:chExt cx="4416473" cy="450574"/>
          </a:xfrm>
        </p:grpSpPr>
        <p:sp>
          <p:nvSpPr>
            <p:cNvPr id="27" name="文本框 26"/>
            <p:cNvSpPr txBox="1"/>
            <p:nvPr/>
          </p:nvSpPr>
          <p:spPr>
            <a:xfrm>
              <a:off x="6046102" y="4022785"/>
              <a:ext cx="2954655" cy="314279"/>
            </a:xfrm>
            <a:prstGeom prst="rect">
              <a:avLst/>
            </a:prstGeom>
            <a:noFill/>
          </p:spPr>
          <p:txBody>
            <a:bodyPr wrap="square" rtlCol="0">
              <a:spAutoFit/>
            </a:bodyPr>
            <a:lstStyle/>
            <a:p>
              <a:endParaRPr lang="zh-CN" altLang="en-US" sz="2500" dirty="0">
                <a:latin typeface="微软雅黑" panose="020B0503020204020204" pitchFamily="34" charset="-122"/>
                <a:ea typeface="微软雅黑" panose="020B0503020204020204" pitchFamily="34" charset="-122"/>
              </a:endParaRPr>
            </a:p>
          </p:txBody>
        </p:sp>
        <p:sp>
          <p:nvSpPr>
            <p:cNvPr id="38" name="矩形 37"/>
            <p:cNvSpPr/>
            <p:nvPr/>
          </p:nvSpPr>
          <p:spPr>
            <a:xfrm>
              <a:off x="4584284" y="3938861"/>
              <a:ext cx="1219200" cy="450574"/>
            </a:xfrm>
            <a:prstGeom prst="rect">
              <a:avLst/>
            </a:prstGeom>
            <a:solidFill>
              <a:schemeClr val="accent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bg1"/>
                  </a:solidFill>
                  <a:latin typeface="微软雅黑" panose="020B0503020204020204" pitchFamily="34" charset="-122"/>
                  <a:ea typeface="微软雅黑" panose="020B0503020204020204" pitchFamily="34" charset="-122"/>
                </a:rPr>
                <a:t>Part 04</a:t>
              </a:r>
            </a:p>
          </p:txBody>
        </p:sp>
      </p:grpSp>
      <p:sp>
        <p:nvSpPr>
          <p:cNvPr id="40" name="矩形 39"/>
          <p:cNvSpPr/>
          <p:nvPr/>
        </p:nvSpPr>
        <p:spPr>
          <a:xfrm>
            <a:off x="0" y="2405206"/>
            <a:ext cx="531123" cy="2408263"/>
          </a:xfrm>
          <a:prstGeom prst="rect">
            <a:avLst/>
          </a:prstGeom>
          <a:solidFill>
            <a:schemeClr val="accent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zh-CN" altLang="en-US"/>
          </a:p>
        </p:txBody>
      </p:sp>
      <p:sp>
        <p:nvSpPr>
          <p:cNvPr id="7" name="文本框 6"/>
          <p:cNvSpPr txBox="1"/>
          <p:nvPr/>
        </p:nvSpPr>
        <p:spPr>
          <a:xfrm>
            <a:off x="12266570" y="7731745"/>
            <a:ext cx="425582" cy="374373"/>
          </a:xfrm>
          <a:prstGeom prst="rect">
            <a:avLst/>
          </a:prstGeom>
          <a:noFill/>
        </p:spPr>
        <p:txBody>
          <a:bodyPr wrap="none" lIns="96433" tIns="48216" rIns="96433" bIns="48216" rtlCol="0">
            <a:spAutoFit/>
          </a:bodyPr>
          <a:lstStyle/>
          <a:p>
            <a:r>
              <a:rPr lang="zh-CN" altLang="en-US" dirty="0"/>
              <a:t>。</a:t>
            </a:r>
          </a:p>
        </p:txBody>
      </p:sp>
      <p:sp>
        <p:nvSpPr>
          <p:cNvPr id="6" name="矩形 5"/>
          <p:cNvSpPr/>
          <p:nvPr/>
        </p:nvSpPr>
        <p:spPr>
          <a:xfrm>
            <a:off x="6356008" y="4336415"/>
            <a:ext cx="2693366" cy="477054"/>
          </a:xfrm>
          <a:prstGeom prst="rect">
            <a:avLst/>
          </a:prstGeom>
          <a:noFill/>
        </p:spPr>
        <p:txBody>
          <a:bodyPr wrap="square" rtlCol="0">
            <a:spAutoFit/>
          </a:bodyPr>
          <a:lstStyle/>
          <a:p>
            <a:r>
              <a:rPr lang="en-US" altLang="zh-CN" sz="2500" dirty="0">
                <a:latin typeface="微软雅黑" panose="020B0503020204020204" pitchFamily="34" charset="-122"/>
                <a:ea typeface="微软雅黑" panose="020B0503020204020204" pitchFamily="34" charset="-122"/>
              </a:rPr>
              <a:t>4.</a:t>
            </a:r>
            <a:r>
              <a:rPr lang="zh-CN" altLang="en-US" sz="2500" dirty="0">
                <a:latin typeface="微软雅黑" panose="020B0503020204020204" pitchFamily="34" charset="-122"/>
                <a:ea typeface="微软雅黑" panose="020B0503020204020204" pitchFamily="34" charset="-122"/>
              </a:rPr>
              <a:t>讲课</a:t>
            </a:r>
            <a:r>
              <a:rPr lang="zh-CN" altLang="en-US" sz="2500" dirty="0" smtClean="0">
                <a:latin typeface="微软雅黑" panose="020B0503020204020204" pitchFamily="34" charset="-122"/>
                <a:ea typeface="微软雅黑" panose="020B0503020204020204" pitchFamily="34" charset="-122"/>
              </a:rPr>
              <a:t>费</a:t>
            </a:r>
            <a:endParaRPr lang="zh-CN" altLang="en-US" sz="2500"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692694" y="5099522"/>
            <a:ext cx="4818980" cy="696085"/>
            <a:chOff x="4692482" y="3959091"/>
            <a:chExt cx="4308275" cy="450574"/>
          </a:xfrm>
        </p:grpSpPr>
        <p:sp>
          <p:nvSpPr>
            <p:cNvPr id="20" name="文本框 26"/>
            <p:cNvSpPr txBox="1"/>
            <p:nvPr/>
          </p:nvSpPr>
          <p:spPr>
            <a:xfrm>
              <a:off x="6046102" y="4022785"/>
              <a:ext cx="2954655" cy="314279"/>
            </a:xfrm>
            <a:prstGeom prst="rect">
              <a:avLst/>
            </a:prstGeom>
            <a:noFill/>
          </p:spPr>
          <p:txBody>
            <a:bodyPr wrap="square" rtlCol="0">
              <a:spAutoFit/>
            </a:bodyPr>
            <a:lstStyle/>
            <a:p>
              <a:endParaRPr lang="zh-CN" altLang="en-US" sz="2500" dirty="0">
                <a:latin typeface="微软雅黑" panose="020B0503020204020204" pitchFamily="34" charset="-122"/>
                <a:ea typeface="微软雅黑" panose="020B0503020204020204" pitchFamily="34" charset="-122"/>
              </a:endParaRPr>
            </a:p>
          </p:txBody>
        </p:sp>
        <p:sp>
          <p:nvSpPr>
            <p:cNvPr id="22" name="矩形 21"/>
            <p:cNvSpPr/>
            <p:nvPr/>
          </p:nvSpPr>
          <p:spPr>
            <a:xfrm>
              <a:off x="4692482" y="3959091"/>
              <a:ext cx="1219200" cy="450574"/>
            </a:xfrm>
            <a:prstGeom prst="rect">
              <a:avLst/>
            </a:prstGeom>
            <a:solidFill>
              <a:schemeClr val="accent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bg1"/>
                  </a:solidFill>
                  <a:latin typeface="微软雅黑" panose="020B0503020204020204" pitchFamily="34" charset="-122"/>
                  <a:ea typeface="微软雅黑" panose="020B0503020204020204" pitchFamily="34" charset="-122"/>
                </a:rPr>
                <a:t>Part </a:t>
              </a:r>
              <a:r>
                <a:rPr lang="en-US" altLang="zh-CN" sz="2100" dirty="0" smtClean="0">
                  <a:solidFill>
                    <a:schemeClr val="bg1"/>
                  </a:solidFill>
                  <a:latin typeface="微软雅黑" panose="020B0503020204020204" pitchFamily="34" charset="-122"/>
                  <a:ea typeface="微软雅黑" panose="020B0503020204020204" pitchFamily="34" charset="-122"/>
                </a:rPr>
                <a:t>05</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6356008" y="5197922"/>
            <a:ext cx="3013967" cy="477054"/>
          </a:xfrm>
          <a:prstGeom prst="rect">
            <a:avLst/>
          </a:prstGeom>
        </p:spPr>
        <p:txBody>
          <a:bodyPr wrap="none">
            <a:spAutoFit/>
          </a:bodyPr>
          <a:lstStyle/>
          <a:p>
            <a:r>
              <a:rPr lang="en-US" altLang="zh-CN" sz="2500" dirty="0">
                <a:latin typeface="微软雅黑" panose="020B0503020204020204" pitchFamily="34" charset="-122"/>
                <a:ea typeface="微软雅黑" panose="020B0503020204020204" pitchFamily="34" charset="-122"/>
              </a:rPr>
              <a:t>5.</a:t>
            </a:r>
            <a:r>
              <a:rPr lang="zh-CN" altLang="en-US" sz="2500" dirty="0">
                <a:latin typeface="微软雅黑" panose="020B0503020204020204" pitchFamily="34" charset="-122"/>
                <a:ea typeface="微软雅黑" panose="020B0503020204020204" pitchFamily="34" charset="-122"/>
              </a:rPr>
              <a:t>培训费中的师资费</a:t>
            </a:r>
          </a:p>
        </p:txBody>
      </p:sp>
      <p:sp>
        <p:nvSpPr>
          <p:cNvPr id="23" name="矩形 22"/>
          <p:cNvSpPr/>
          <p:nvPr/>
        </p:nvSpPr>
        <p:spPr>
          <a:xfrm>
            <a:off x="4692694" y="6080128"/>
            <a:ext cx="1363725" cy="696085"/>
          </a:xfrm>
          <a:prstGeom prst="rect">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bg1"/>
                </a:solidFill>
                <a:latin typeface="微软雅黑" panose="020B0503020204020204" pitchFamily="34" charset="-122"/>
                <a:ea typeface="微软雅黑" panose="020B0503020204020204" pitchFamily="34" charset="-122"/>
              </a:rPr>
              <a:t>Part </a:t>
            </a:r>
            <a:r>
              <a:rPr lang="en-US" altLang="zh-CN" sz="2100" dirty="0" smtClean="0">
                <a:solidFill>
                  <a:schemeClr val="bg1"/>
                </a:solidFill>
                <a:latin typeface="微软雅黑" panose="020B0503020204020204" pitchFamily="34" charset="-122"/>
                <a:ea typeface="微软雅黑" panose="020B0503020204020204" pitchFamily="34" charset="-122"/>
              </a:rPr>
              <a:t>6</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6453939" y="6189643"/>
            <a:ext cx="1410964" cy="477054"/>
          </a:xfrm>
          <a:prstGeom prst="rect">
            <a:avLst/>
          </a:prstGeom>
        </p:spPr>
        <p:txBody>
          <a:bodyPr wrap="none">
            <a:spAutoFit/>
          </a:bodyPr>
          <a:lstStyle/>
          <a:p>
            <a:r>
              <a:rPr lang="en-US" altLang="zh-CN" sz="2500" dirty="0" smtClean="0">
                <a:latin typeface="微软雅黑" panose="020B0503020204020204" pitchFamily="34" charset="-122"/>
                <a:ea typeface="微软雅黑" panose="020B0503020204020204" pitchFamily="34" charset="-122"/>
              </a:rPr>
              <a:t>6.</a:t>
            </a:r>
            <a:r>
              <a:rPr lang="zh-CN" altLang="en-US" sz="2500" dirty="0" smtClean="0">
                <a:latin typeface="微软雅黑" panose="020B0503020204020204" pitchFamily="34" charset="-122"/>
                <a:ea typeface="微软雅黑" panose="020B0503020204020204" pitchFamily="34" charset="-122"/>
              </a:rPr>
              <a:t>评审费</a:t>
            </a:r>
            <a:endParaRPr lang="zh-CN" altLang="en-US" sz="2500" dirty="0">
              <a:latin typeface="微软雅黑" panose="020B0503020204020204" pitchFamily="34" charset="-122"/>
              <a:ea typeface="微软雅黑" panose="020B0503020204020204" pitchFamily="34" charset="-122"/>
            </a:endParaRPr>
          </a:p>
        </p:txBody>
      </p:sp>
      <p:sp>
        <p:nvSpPr>
          <p:cNvPr id="10" name="矩形 9"/>
          <p:cNvSpPr/>
          <p:nvPr/>
        </p:nvSpPr>
        <p:spPr>
          <a:xfrm>
            <a:off x="1041767" y="1392634"/>
            <a:ext cx="3643534" cy="2862322"/>
          </a:xfrm>
          <a:prstGeom prst="rect">
            <a:avLst/>
          </a:prstGeom>
        </p:spPr>
        <p:txBody>
          <a:bodyPr wrap="square">
            <a:spAutoFit/>
          </a:bodyPr>
          <a:lstStyle/>
          <a:p>
            <a:r>
              <a:rPr lang="en-US" altLang="zh-CN" sz="2000" b="1" dirty="0" smtClean="0">
                <a:solidFill>
                  <a:srgbClr val="FF0000"/>
                </a:solidFill>
              </a:rPr>
              <a:t>1</a:t>
            </a:r>
            <a:r>
              <a:rPr lang="zh-CN" altLang="en-US" sz="2000" b="1" dirty="0" smtClean="0">
                <a:solidFill>
                  <a:srgbClr val="FF0000"/>
                </a:solidFill>
              </a:rPr>
              <a:t>、除了</a:t>
            </a:r>
            <a:r>
              <a:rPr lang="zh-CN" altLang="en-US" sz="2000" b="1" dirty="0">
                <a:solidFill>
                  <a:srgbClr val="FF0000"/>
                </a:solidFill>
              </a:rPr>
              <a:t>给在职人员从奖励性</a:t>
            </a:r>
            <a:r>
              <a:rPr lang="zh-CN" altLang="en-US" sz="2000" b="1" dirty="0" smtClean="0">
                <a:solidFill>
                  <a:srgbClr val="FF0000"/>
                </a:solidFill>
              </a:rPr>
              <a:t>绩效项目发放</a:t>
            </a:r>
            <a:r>
              <a:rPr lang="zh-CN" altLang="en-US" sz="2000" b="1" dirty="0">
                <a:solidFill>
                  <a:srgbClr val="FF0000"/>
                </a:solidFill>
              </a:rPr>
              <a:t>奖励性绩效外，从其他项目</a:t>
            </a:r>
            <a:r>
              <a:rPr lang="zh-CN" altLang="en-US" sz="2000" b="1" dirty="0" smtClean="0">
                <a:solidFill>
                  <a:srgbClr val="FF0000"/>
                </a:solidFill>
              </a:rPr>
              <a:t>给</a:t>
            </a:r>
            <a:r>
              <a:rPr lang="zh-CN" altLang="en-US" sz="2000" b="1" dirty="0" smtClean="0">
                <a:solidFill>
                  <a:srgbClr val="7030A0"/>
                </a:solidFill>
              </a:rPr>
              <a:t>校内在职</a:t>
            </a:r>
            <a:r>
              <a:rPr lang="zh-CN" altLang="en-US" sz="2000" b="1" dirty="0">
                <a:solidFill>
                  <a:srgbClr val="7030A0"/>
                </a:solidFill>
              </a:rPr>
              <a:t>人员</a:t>
            </a:r>
            <a:r>
              <a:rPr lang="zh-CN" altLang="en-US" sz="2000" b="1" dirty="0">
                <a:solidFill>
                  <a:srgbClr val="FF0000"/>
                </a:solidFill>
              </a:rPr>
              <a:t>发的其他钱均需到</a:t>
            </a:r>
            <a:r>
              <a:rPr lang="zh-CN" altLang="en-US" sz="2000" b="1" dirty="0">
                <a:solidFill>
                  <a:srgbClr val="7030A0"/>
                </a:solidFill>
              </a:rPr>
              <a:t>人事处</a:t>
            </a:r>
            <a:r>
              <a:rPr lang="zh-CN" altLang="en-US" sz="2000" b="1" dirty="0">
                <a:solidFill>
                  <a:srgbClr val="FF0000"/>
                </a:solidFill>
              </a:rPr>
              <a:t>进行</a:t>
            </a:r>
            <a:r>
              <a:rPr lang="zh-CN" altLang="en-US" sz="2000" b="1" dirty="0" smtClean="0">
                <a:solidFill>
                  <a:srgbClr val="FF0000"/>
                </a:solidFill>
              </a:rPr>
              <a:t>备案。</a:t>
            </a:r>
            <a:r>
              <a:rPr lang="zh-CN" altLang="en-US" sz="2000" b="1" dirty="0" smtClean="0">
                <a:solidFill>
                  <a:srgbClr val="9966FF"/>
                </a:solidFill>
              </a:rPr>
              <a:t>如：各教学医院从教学经费中转拨或发放医院教编人员课时</a:t>
            </a:r>
            <a:r>
              <a:rPr lang="zh-CN" altLang="en-US" sz="2000" b="1" dirty="0">
                <a:solidFill>
                  <a:srgbClr val="9966FF"/>
                </a:solidFill>
              </a:rPr>
              <a:t>费、实习带</a:t>
            </a:r>
            <a:r>
              <a:rPr lang="zh-CN" altLang="en-US" sz="2000" b="1" dirty="0" smtClean="0">
                <a:solidFill>
                  <a:srgbClr val="9966FF"/>
                </a:solidFill>
              </a:rPr>
              <a:t>教费等。</a:t>
            </a:r>
            <a:endParaRPr lang="en-US" altLang="zh-CN" sz="2000" b="1" dirty="0" smtClean="0">
              <a:solidFill>
                <a:srgbClr val="9966FF"/>
              </a:solidFill>
            </a:endParaRPr>
          </a:p>
          <a:p>
            <a:r>
              <a:rPr lang="en-US" altLang="zh-CN" sz="2000" b="1" dirty="0" smtClean="0">
                <a:solidFill>
                  <a:srgbClr val="9966FF"/>
                </a:solidFill>
              </a:rPr>
              <a:t>2</a:t>
            </a:r>
            <a:r>
              <a:rPr lang="zh-CN" altLang="en-US" sz="2000" b="1" dirty="0" smtClean="0">
                <a:solidFill>
                  <a:srgbClr val="9966FF"/>
                </a:solidFill>
              </a:rPr>
              <a:t>、科研项目不能给</a:t>
            </a:r>
            <a:r>
              <a:rPr lang="zh-CN" altLang="en-US" sz="2000" b="1" dirty="0">
                <a:solidFill>
                  <a:srgbClr val="9966FF"/>
                </a:solidFill>
              </a:rPr>
              <a:t>在职人员发放咨询费、评审费等）</a:t>
            </a:r>
          </a:p>
        </p:txBody>
      </p:sp>
    </p:spTree>
  </p:cSld>
  <p:clrMapOvr>
    <a:masterClrMapping/>
  </p:clrMapOvr>
  <mc:AlternateContent xmlns:mc="http://schemas.openxmlformats.org/markup-compatibility/2006">
    <mc:Choice xmlns:p14="http://schemas.microsoft.com/office/powerpoint/2010/main" xmlns="" Requires="p14">
      <p:transition spd="slow" p14:dur="14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0" presetClass="exit" presetSubtype="0" fill="hold" grpId="0" nodeType="afterEffect">
                                  <p:stCondLst>
                                    <p:cond delay="150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1+#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f4769ae1-2667-4db0-80cf-9a3171e4f947"/>
  <p:tag name="COMMONDATA" val="eyJoZGlkIjoiOTk3NTZmYTVhMDlkMTA5MmE0MGZhOGU0ZWQ2MzIyYmIifQ=="/>
</p:tagLst>
</file>

<file path=ppt/tags/tag2.xml><?xml version="1.0" encoding="utf-8"?>
<p:tagLst xmlns:a="http://schemas.openxmlformats.org/drawingml/2006/main" xmlns:r="http://schemas.openxmlformats.org/officeDocument/2006/relationships" xmlns:p="http://schemas.openxmlformats.org/presentationml/2006/main">
  <p:tag name="TİMİNG" val="|1.6|1.6|1.7|1.7|1.3|1.2"/>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11359952-1e5e-4a90-99ab-b739b9bed055}"/>
  <p:tag name="TABLE_ENDDRAG_ORIGIN_RECT" val="473*259"/>
  <p:tag name="TABLE_ENDDRAG_RECT" val="41*254*473*259"/>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81ae1c51-4c82-40c9-bb3c-02d7fa125106}"/>
  <p:tag name="TABLE_ENDDRAG_ORIGIN_RECT" val="769*228"/>
  <p:tag name="TABLE_ENDDRAG_RECT" val="68*253*769*228"/>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dbd0ba86-752f-4229-93b6-db172c7e64fe}"/>
</p:tagLst>
</file>

<file path=ppt/theme/theme1.xml><?xml version="1.0" encoding="utf-8"?>
<a:theme xmlns:a="http://schemas.openxmlformats.org/drawingml/2006/main" name="第一PPT，www.1ppt.com">
  <a:themeElements>
    <a:clrScheme name="自定义 120">
      <a:dk1>
        <a:sysClr val="windowText" lastClr="000000"/>
      </a:dk1>
      <a:lt1>
        <a:sysClr val="window" lastClr="FFFFFF"/>
      </a:lt1>
      <a:dk2>
        <a:srgbClr val="44546A"/>
      </a:dk2>
      <a:lt2>
        <a:srgbClr val="E7E6E6"/>
      </a:lt2>
      <a:accent1>
        <a:srgbClr val="FFBD00"/>
      </a:accent1>
      <a:accent2>
        <a:srgbClr val="18191C"/>
      </a:accent2>
      <a:accent3>
        <a:srgbClr val="FFBD00"/>
      </a:accent3>
      <a:accent4>
        <a:srgbClr val="18191C"/>
      </a:accent4>
      <a:accent5>
        <a:srgbClr val="FFBD00"/>
      </a:accent5>
      <a:accent6>
        <a:srgbClr val="18191C"/>
      </a:accent6>
      <a:hlink>
        <a:srgbClr val="FFBD00"/>
      </a:hlink>
      <a:folHlink>
        <a:srgbClr val="18191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76862"/>
          </a:schemeClr>
        </a:solidFill>
        <a:ln>
          <a:noFill/>
        </a:ln>
      </a:spPr>
      <a:bodyPr lIns="189833" tIns="113900" rIns="189833" bIns="113900" anchor="ctr"/>
      <a:lstStyle>
        <a:defPPr>
          <a:buNone/>
          <a:defRPr lang="zh-CN" altLang="en-US" sz="1800" dirty="0" smtClean="0">
            <a:latin typeface="微软雅黑" panose="020B0503020204020204" pitchFamily="34" charset="-122"/>
          </a:defRPr>
        </a:defPPr>
      </a:lstStyle>
    </a:spDef>
    <a:txDef>
      <a:spPr>
        <a:noFill/>
      </a:spPr>
      <a:bodyPr wrap="square" lIns="0" tIns="0" rIns="0" bIns="0" rtlCol="0">
        <a:spAutoFit/>
      </a:bodyPr>
      <a:lstStyle>
        <a:defPPr>
          <a:defRPr lang="zh-CN" altLang="en-US" sz="2800"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3914</Words>
  <Application>WPS 演示</Application>
  <PresentationFormat>自定义</PresentationFormat>
  <Paragraphs>351</Paragraphs>
  <Slides>35</Slides>
  <Notes>14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35</vt:i4>
      </vt:variant>
    </vt:vector>
  </HeadingPairs>
  <TitlesOfParts>
    <vt:vector size="37" baseType="lpstr">
      <vt:lpstr>第一PPT，www.1ppt.com</vt:lpstr>
      <vt:lpstr>工作表</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五、会议费</vt:lpstr>
      <vt:lpstr>幻灯片 22</vt:lpstr>
      <vt:lpstr>幻灯片 23</vt:lpstr>
      <vt:lpstr>六、培训费</vt:lpstr>
      <vt:lpstr>幻灯片 25</vt:lpstr>
      <vt:lpstr>幻灯片 26</vt:lpstr>
      <vt:lpstr>幻灯片 27</vt:lpstr>
      <vt:lpstr>幻灯片 28</vt:lpstr>
      <vt:lpstr>幻灯片 29</vt:lpstr>
      <vt:lpstr>八、交通费：常见问题和注意事项 </vt:lpstr>
      <vt:lpstr>幻灯片 31</vt:lpstr>
      <vt:lpstr>幻灯片 32</vt:lpstr>
      <vt:lpstr>幻灯片 33</vt:lpstr>
      <vt:lpstr>幻灯片 34</vt:lpstr>
      <vt:lpstr>幻灯片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岗位竞聘</dc:title>
  <dc:creator/>
  <cp:keywords>第一PPT www.1ppt.com</cp:keywords>
  <cp:lastModifiedBy/>
  <cp:revision>300</cp:revision>
  <dcterms:created xsi:type="dcterms:W3CDTF">2016-09-18T06:51:00Z</dcterms:created>
  <dcterms:modified xsi:type="dcterms:W3CDTF">2023-08-31T01:19:17Z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2052-12.1.0.15120</vt:lpwstr>
  </property>
  <property fmtid="{D5CDD505-2E9C-101B-9397-08002B2CF9AE}" pid="3" name="ICV">
    <vt:lpwstr>1313DF603C7E4B52899DDFAD87D5C746_12</vt:lpwstr>
  </property>
</Properties>
</file>